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7"/>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91" r:id="rId17"/>
    <p:sldId id="301" r:id="rId18"/>
    <p:sldId id="292" r:id="rId19"/>
    <p:sldId id="300" r:id="rId20"/>
    <p:sldId id="294" r:id="rId21"/>
    <p:sldId id="295" r:id="rId22"/>
    <p:sldId id="296" r:id="rId23"/>
    <p:sldId id="286" r:id="rId24"/>
    <p:sldId id="298"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bert Section" id="{8DE3472A-CF1E-48F8-80C6-6B14F1A891A6}">
          <p14:sldIdLst>
            <p14:sldId id="256"/>
            <p14:sldId id="259"/>
            <p14:sldId id="260"/>
            <p14:sldId id="257"/>
            <p14:sldId id="258"/>
            <p14:sldId id="261"/>
            <p14:sldId id="262"/>
            <p14:sldId id="263"/>
            <p14:sldId id="264"/>
            <p14:sldId id="265"/>
            <p14:sldId id="266"/>
            <p14:sldId id="267"/>
            <p14:sldId id="269"/>
            <p14:sldId id="270"/>
            <p14:sldId id="272"/>
          </p14:sldIdLst>
        </p14:section>
        <p14:section name="Kiera Section" id="{4BE63ACC-BF93-485C-857D-DC7606C530E2}">
          <p14:sldIdLst>
            <p14:sldId id="291"/>
            <p14:sldId id="301"/>
            <p14:sldId id="292"/>
            <p14:sldId id="300"/>
            <p14:sldId id="294"/>
            <p14:sldId id="295"/>
            <p14:sldId id="296"/>
            <p14:sldId id="286"/>
            <p14:sldId id="298"/>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autoAdjust="0"/>
    <p:restoredTop sz="61017" autoAdjust="0"/>
  </p:normalViewPr>
  <p:slideViewPr>
    <p:cSldViewPr snapToGrid="0">
      <p:cViewPr>
        <p:scale>
          <a:sx n="100" d="100"/>
          <a:sy n="100" d="100"/>
        </p:scale>
        <p:origin x="732"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a:t>Hi my name is </a:t>
                </a:r>
                <a:r>
                  <a:rPr lang="en-US" sz="1600" dirty="0" err="1"/>
                  <a:t>kiera</a:t>
                </a:r>
                <a:r>
                  <a:rPr lang="en-US" sz="1600" dirty="0"/>
                  <a:t> Conway and I will be taking over for the methods part of our presentation.</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 As it currently stands, both of columns are in a categorical format and need to be mapped to their numerical representation.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For our class column, this was fairly simple: spam becomes 1 and ham becomes 0. </a:t>
                </a:r>
              </a:p>
              <a:p>
                <a:pPr marL="0" indent="0">
                  <a:buFont typeface="Arial" panose="020B0604020202020204" pitchFamily="34" charset="0"/>
                  <a:buNone/>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However, this process is not so simple for our </a:t>
                </a:r>
                <a:r>
                  <a:rPr lang="en-US" sz="1600" dirty="0" err="1"/>
                  <a:t>sms</a:t>
                </a:r>
                <a:r>
                  <a:rPr lang="en-US" sz="1600" dirty="0"/>
                  <a:t> column - Not only are there more values in this column, there are many nuances between a legitimate text and spam. So, it was to be a multi-step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First we tracked message length as it can be an important indicator of message type.  If you look at the BW plot, </a:t>
                </a:r>
                <a:r>
                  <a:rPr lang="en-US" sz="1600" kern="1200" dirty="0">
                    <a:solidFill>
                      <a:schemeClr val="tx1"/>
                    </a:solidFill>
                    <a:effectLst/>
                    <a:latin typeface="+mn-lt"/>
                    <a:ea typeface="+mn-ea"/>
                    <a:cs typeface="+mn-cs"/>
                  </a:rPr>
                  <a:t>entire interquartile range (IQR) of all ham messages have message lengths that fall below the minimum value for spam messages - meaning 75% of all HAM are shorter than our min spam. . Now bare in mind, this graph excludes outliers, but the point is still made, l</a:t>
                </a:r>
                <a:r>
                  <a:rPr lang="en-US" sz="1600" dirty="0">
                    <a:effectLst/>
                    <a:latin typeface="Times New Roman" panose="02020603050405020304" pitchFamily="18" charset="0"/>
                    <a:ea typeface="Times New Roman" panose="02020603050405020304" pitchFamily="18" charset="0"/>
                  </a:rPr>
                  <a:t>onger message lengths potential indicator of spam. So we calculated these values and saved them to a new column </a:t>
                </a:r>
                <a:r>
                  <a:rPr lang="en-US" sz="1600" dirty="0" err="1">
                    <a:effectLst/>
                    <a:latin typeface="Times New Roman" panose="02020603050405020304" pitchFamily="18" charset="0"/>
                    <a:ea typeface="Times New Roman" panose="02020603050405020304" pitchFamily="18" charset="0"/>
                  </a:rPr>
                  <a:t>sms_len</a:t>
                </a:r>
                <a:r>
                  <a:rPr lang="en-US" sz="1600" dirty="0">
                    <a:effectLst/>
                    <a:latin typeface="Times New Roman" panose="02020603050405020304" pitchFamily="18" charset="0"/>
                    <a:ea typeface="Times New Roman" panose="02020603050405020304" pitchFamily="18" charset="0"/>
                  </a:rPr>
                  <a:t>.</a:t>
                </a: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Next we handled the words in the actual messages by implementing  Natural Language Processing. For this, we tokenized each message and removed </a:t>
                </a:r>
                <a:r>
                  <a:rPr lang="en-US" sz="1600" dirty="0" err="1"/>
                  <a:t>punc</a:t>
                </a:r>
                <a:r>
                  <a:rPr lang="en-US" sz="1600" dirty="0"/>
                  <a:t> and </a:t>
                </a:r>
                <a:r>
                  <a:rPr lang="en-US" sz="1600" dirty="0" err="1"/>
                  <a:t>stopwords</a:t>
                </a:r>
                <a:r>
                  <a:rPr lang="en-US" sz="1600" dirty="0"/>
                  <a:t>. We also converted each word to its root form through lemmatization. Now, while converting messages to all lowercase is common for this type of classification, we opted not to do it as </a:t>
                </a:r>
                <a:r>
                  <a:rPr lang="en-US" sz="1600" dirty="0">
                    <a:effectLst/>
                    <a:latin typeface="Times New Roman" panose="02020603050405020304" pitchFamily="18" charset="0"/>
                    <a:ea typeface="Calibri" panose="020F0502020204030204" pitchFamily="34" charset="0"/>
                  </a:rPr>
                  <a:t>Spam messages intentionally use uppercase letters to attract user attention. Also, we converted our phone numbers to a common ID to </a:t>
                </a:r>
                <a:r>
                  <a:rPr lang="en-US" sz="1600" dirty="0"/>
                  <a:t>reduce the dimensionality of </a:t>
                </a:r>
                <a:r>
                  <a:rPr lang="en-US" sz="1600" dirty="0" err="1"/>
                  <a:t>of</a:t>
                </a:r>
                <a:r>
                  <a:rPr lang="en-US" sz="1600" dirty="0"/>
                  <a:t> the dataset while still tracking each occurrence.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a:t>
                </a: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600" dirty="0"/>
                  <a:t>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16</a:t>
            </a:fld>
            <a:endParaRPr lang="en-US"/>
          </a:p>
        </p:txBody>
      </p:sp>
    </p:spTree>
    <p:extLst>
      <p:ext uri="{BB962C8B-B14F-4D97-AF65-F5344CB8AC3E}">
        <p14:creationId xmlns:p14="http://schemas.microsoft.com/office/powerpoint/2010/main" val="364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New tokenized data is added to a new column ‘</a:t>
                </a:r>
                <a:r>
                  <a:rPr lang="en-US" sz="1600" dirty="0" err="1"/>
                  <a:t>sms_clean</a:t>
                </a:r>
                <a:r>
                  <a:rPr lang="en-US" sz="16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indent="0">
                  <a:buFont typeface="Arial" panose="020B0604020202020204" pitchFamily="34" charset="0"/>
                  <a:buNone/>
                </a:pPr>
                <a:r>
                  <a:rPr lang="en-US" sz="1600" dirty="0"/>
                  <a:t>Here is a preview of a before and after we mapped our columns to their numerical representation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kern="1200" dirty="0">
                  <a:solidFill>
                    <a:schemeClr val="tx1"/>
                  </a:solidFill>
                  <a:effectLst/>
                  <a:latin typeface="+mn-lt"/>
                  <a:ea typeface="+mn-ea"/>
                  <a:cs typeface="+mn-cs"/>
                </a:endParaRPr>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This process is fairly simple for our ‘class’ column, </a:t>
                </a: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285750"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r>
                  <a:rPr lang="en-US" sz="1600" dirty="0"/>
                  <a:t> 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17</a:t>
            </a:fld>
            <a:endParaRPr lang="en-US"/>
          </a:p>
        </p:txBody>
      </p:sp>
    </p:spTree>
    <p:extLst>
      <p:ext uri="{BB962C8B-B14F-4D97-AF65-F5344CB8AC3E}">
        <p14:creationId xmlns:p14="http://schemas.microsoft.com/office/powerpoint/2010/main" val="174314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you may have noticed our </a:t>
                </a:r>
                <a:r>
                  <a:rPr lang="en-US" dirty="0" err="1"/>
                  <a:t>sms_clean</a:t>
                </a:r>
                <a:r>
                  <a:rPr lang="en-US" dirty="0"/>
                  <a:t> column is not in a numerical format yet – and that’s because that mapping will take place after our train/test split as to avoid overfitting. So to handle the pre-training setup, we defined our variables and used </a:t>
                </a:r>
                <a:r>
                  <a:rPr lang="en-US" dirty="0" err="1"/>
                  <a:t>sklearns</a:t>
                </a:r>
                <a:r>
                  <a:rPr lang="en-US" dirty="0"/>
                  <a:t> </a:t>
                </a:r>
                <a:r>
                  <a:rPr lang="en-US" dirty="0" err="1"/>
                  <a:t>train_test_split</a:t>
                </a:r>
                <a:r>
                  <a:rPr lang="en-US" dirty="0"/>
                  <a:t> to execute a 75/25 split, with 75% for training and 25% for testing. You can see the data for how this was split in the table on the right, with the yellow here being our original ‘class column’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our data is split, we continued on to vectorization. For this we used </a:t>
                </a:r>
                <a:r>
                  <a:rPr lang="en-US" dirty="0" err="1"/>
                  <a:t>skleans</a:t>
                </a:r>
                <a:r>
                  <a:rPr lang="en-US" dirty="0"/>
                  <a:t> </a:t>
                </a:r>
                <a:r>
                  <a:rPr lang="en-US" dirty="0" err="1"/>
                  <a:t>CountVectorizer</a:t>
                </a:r>
                <a:r>
                  <a:rPr lang="en-US" dirty="0"/>
                  <a:t> to  map each token to a distinct ID. This is also known as </a:t>
                </a:r>
                <a:r>
                  <a:rPr lang="en-US" sz="1200" dirty="0">
                    <a:effectLst/>
                    <a:latin typeface="Times New Roman" panose="02020603050405020304" pitchFamily="18" charset="0"/>
                    <a:ea typeface="Calibri" panose="020F0502020204030204" pitchFamily="34" charset="0"/>
                  </a:rPr>
                  <a:t>bag-of-words (BOW) approach -&gt; text data is represented as a "bag" of tokens.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𝑦</m:t>
                    </m:r>
                  </m:oMath>
                </a14:m>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oMath>
                </a14:m>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𝑦</a:t>
                </a: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𝑋</a:t>
                </a:r>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18</a:t>
            </a:fld>
            <a:endParaRPr lang="en-US"/>
          </a:p>
        </p:txBody>
      </p:sp>
    </p:spTree>
    <p:extLst>
      <p:ext uri="{BB962C8B-B14F-4D97-AF65-F5344CB8AC3E}">
        <p14:creationId xmlns:p14="http://schemas.microsoft.com/office/powerpoint/2010/main" val="281491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snipped of our training data after the split and vectorization . Since our dataset is very large and each unique word becomes a feature/column, </a:t>
            </a:r>
            <a:r>
              <a:rPr lang="en-US" dirty="0" err="1"/>
              <a:t>countvectorizer</a:t>
            </a:r>
            <a:r>
              <a:rPr lang="en-US" dirty="0"/>
              <a:t> created a very large sparse matrix</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dirty="0"/>
              <a:t>[screenshot of Training set] View Vectorizer Transformation</a:t>
            </a:r>
          </a:p>
          <a:p>
            <a:pPr marL="628650" lvl="1" indent="-171450">
              <a:buFont typeface="Arial" panose="020B0604020202020204" pitchFamily="34" charset="0"/>
              <a:buChar char="•"/>
            </a:pPr>
            <a:r>
              <a:rPr lang="en-US" dirty="0"/>
              <a:t>Our dataset is huge – each unique word becomes a feature/column</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4179 rows × 6859 columns </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19</a:t>
            </a:fld>
            <a:endParaRPr lang="en-US"/>
          </a:p>
        </p:txBody>
      </p:sp>
    </p:spTree>
    <p:extLst>
      <p:ext uri="{BB962C8B-B14F-4D97-AF65-F5344CB8AC3E}">
        <p14:creationId xmlns:p14="http://schemas.microsoft.com/office/powerpoint/2010/main" val="180250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our dataset has been preprocessed, transformed, and split into testing/training sets – we can begin training our models, We started NB which is a probabilistic and naïve algorithm. Its referred as naïve as it treats each feature as independent, which doesn’t always translate well to the real world. However, this should impact our model very much because the goal of spam classification is to identify keywords, rather than computing the complex relationship between the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 you can see, our model did quite well and got an accuracy score of 98.56% - also, if you take a look at the confusion matrix here in green, we can see that this model correctly identifies 176 instances of Spam and 1197 instances of Ham. Additionally, there were only ten instances of both FP and FN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a:p>
            <a:endParaRPr lang="en-US" dirty="0"/>
          </a:p>
          <a:p>
            <a:r>
              <a:rPr lang="en-US" dirty="0"/>
              <a:t>Now our dataset has been preprocessed, transformed, and split into testing/training sets – we can begin training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Probabilistic and Naïve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treats each feature as independent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Considered naïve because it doesn’t always translate well to the real world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ML to test for health problem where age and blood pressure put you at higher risk</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NB assumes that each feature is independent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Despite things like age/blood pressure being pos correlated (as age increases, bp increase)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 this should not impact our model very much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of spam classification -&gt; identify keywords/phrases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Rather than capture complex relationship between the words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computes the probability of a message being spam or ham based on the presence or absence of specific words in the message.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sklearn's</a:t>
            </a:r>
            <a:r>
              <a:rPr lang="en-US" dirty="0"/>
              <a:t> </a:t>
            </a:r>
            <a:r>
              <a:rPr lang="en-US" dirty="0" err="1"/>
              <a:t>MultinomialNB</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designed for text classification tasks like spam filtering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20</a:t>
            </a:fld>
            <a:endParaRPr lang="en-US"/>
          </a:p>
        </p:txBody>
      </p:sp>
    </p:spTree>
    <p:extLst>
      <p:ext uri="{BB962C8B-B14F-4D97-AF65-F5344CB8AC3E}">
        <p14:creationId xmlns:p14="http://schemas.microsoft.com/office/powerpoint/2010/main" val="333016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Next we created and trained a couple decision tree models. These model </a:t>
            </a:r>
            <a:r>
              <a:rPr lang="en-US" sz="1800" dirty="0">
                <a:effectLst/>
                <a:latin typeface="Times New Roman" panose="02020603050405020304" pitchFamily="18" charset="0"/>
                <a:ea typeface="Calibri" panose="020F0502020204030204" pitchFamily="34" charset="0"/>
              </a:rPr>
              <a:t>create a hierarchical structure of fixed rules to classify data points. </a:t>
            </a:r>
            <a:r>
              <a:rPr lang="en-US" sz="1800" dirty="0" err="1">
                <a:effectLst/>
                <a:latin typeface="Times New Roman" panose="02020603050405020304" pitchFamily="18" charset="0"/>
                <a:ea typeface="Calibri" panose="020F0502020204030204" pitchFamily="34" charset="0"/>
              </a:rPr>
              <a:t>Essientially</a:t>
            </a:r>
            <a:r>
              <a:rPr lang="en-US" sz="1800" dirty="0">
                <a:effectLst/>
                <a:latin typeface="Times New Roman" panose="02020603050405020304" pitchFamily="18" charset="0"/>
                <a:ea typeface="Calibri" panose="020F0502020204030204" pitchFamily="34" charset="0"/>
              </a:rPr>
              <a:t> they are if-then statements that are built during the training phase and used to classify during the testing phase.  Also note, while RF are grouped in with decision trees for sake of this presentation, they are technically not a subset of DT, but rather a method that uses DT as its base model.</a:t>
            </a: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endParaRPr lang="en-US" sz="1800" dirty="0">
              <a:effectLst/>
              <a:latin typeface="Times New Roman" panose="02020603050405020304" pitchFamily="18" charset="0"/>
              <a:ea typeface="Calibri" panose="020F0502020204030204" pitchFamily="34" charset="0"/>
            </a:endParaRP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endParaRPr lang="en-US" sz="1800" dirty="0">
              <a:ln>
                <a:solidFill>
                  <a:schemeClr val="bg1">
                    <a:lumMod val="75000"/>
                    <a:lumOff val="25000"/>
                    <a:alpha val="10000"/>
                  </a:schemeClr>
                </a:solidFill>
              </a:ln>
              <a:solidFill>
                <a:schemeClr val="tx2"/>
              </a:solidFill>
              <a:effectLst/>
              <a:latin typeface="Times New Roman" panose="02020603050405020304" pitchFamily="18" charset="0"/>
              <a:ea typeface="Calibri" panose="020F0502020204030204" pitchFamily="34" charset="0"/>
            </a:endParaRPr>
          </a:p>
          <a:p>
            <a:pPr marL="494100" marR="0" lvl="1" indent="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None/>
              <a:tabLst/>
              <a:defRPr/>
            </a:pPr>
            <a:r>
              <a:rPr lang="en-US" sz="1800" dirty="0">
                <a:ln>
                  <a:solidFill>
                    <a:schemeClr val="bg1">
                      <a:lumMod val="75000"/>
                      <a:lumOff val="25000"/>
                      <a:alpha val="10000"/>
                    </a:schemeClr>
                  </a:solidFill>
                </a:ln>
                <a:solidFill>
                  <a:schemeClr val="tx2"/>
                </a:solidFill>
                <a:effectLst/>
                <a:latin typeface="Times New Roman" panose="02020603050405020304" pitchFamily="18" charset="0"/>
                <a:ea typeface="Calibri" panose="020F0502020204030204" pitchFamily="34" charset="0"/>
              </a:rPr>
              <a:t>Our main here was to m</a:t>
            </a:r>
            <a:r>
              <a:rPr lang="en-US" sz="2000" dirty="0">
                <a:effectLst/>
                <a:latin typeface="Times New Roman" panose="02020603050405020304" pitchFamily="18" charset="0"/>
                <a:ea typeface="Calibri" panose="020F0502020204030204" pitchFamily="34" charset="0"/>
              </a:rPr>
              <a:t>odify the dt hyperparameters to find the best, most accurate, model. We tested DT with Gini Impurity, with entropy, with a combination of entropy and pre-pruning, and random forest. Of these, the random forest had the highest accuracy score of 97.98%, and the Gini Impurity and entropy models tied for the most TP or successful identifications of SPAM</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79800" indent="-342900">
              <a:spcBef>
                <a:spcPct val="20000"/>
              </a:spcBef>
              <a:spcAft>
                <a:spcPts val="600"/>
              </a:spcAft>
              <a:buClr>
                <a:schemeClr val="tx2"/>
              </a:buClr>
              <a:buSzPct val="70000"/>
              <a:buFont typeface="Arial" panose="020B0604020202020204" pitchFamily="34" charset="0"/>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Essentially </a:t>
            </a:r>
            <a:r>
              <a:rPr lang="en-US" sz="3200" b="0" i="0" dirty="0">
                <a:solidFill>
                  <a:srgbClr val="D1D5DB"/>
                </a:solidFill>
                <a:effectLst/>
                <a:latin typeface="Söhne"/>
              </a:rPr>
              <a:t>"if-then" statements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Creates a tree-like structure, hence decision </a:t>
            </a:r>
            <a:r>
              <a:rPr lang="en-US" sz="3200" b="0" i="1" dirty="0">
                <a:ln>
                  <a:solidFill>
                    <a:schemeClr val="bg1">
                      <a:lumMod val="75000"/>
                      <a:lumOff val="25000"/>
                      <a:alpha val="10000"/>
                    </a:schemeClr>
                  </a:solidFill>
                </a:ln>
                <a:solidFill>
                  <a:srgbClr val="D1D5DB"/>
                </a:solidFill>
                <a:effectLst/>
                <a:latin typeface="Söhne"/>
              </a:rPr>
              <a:t>trees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Continues until a </a:t>
            </a:r>
            <a:r>
              <a:rPr lang="en-US" sz="3200" b="0" i="0" dirty="0">
                <a:solidFill>
                  <a:srgbClr val="D1D5DB"/>
                </a:solidFill>
                <a:effectLst/>
                <a:latin typeface="Söhne"/>
              </a:rPr>
              <a:t>leaf node is reache</a:t>
            </a:r>
            <a:r>
              <a:rPr lang="en-US" sz="3200" b="0" i="0" dirty="0">
                <a:ln>
                  <a:solidFill>
                    <a:schemeClr val="bg1">
                      <a:lumMod val="75000"/>
                      <a:lumOff val="25000"/>
                      <a:alpha val="10000"/>
                    </a:schemeClr>
                  </a:solidFill>
                </a:ln>
                <a:solidFill>
                  <a:srgbClr val="D1D5DB"/>
                </a:solidFill>
                <a:effectLst/>
                <a:latin typeface="Söhne"/>
              </a:rPr>
              <a:t>d -&gt; classification is made</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Tree is built during training phase, used to classify during testing phase</a:t>
            </a:r>
          </a:p>
          <a:p>
            <a:pPr marL="837000" lvl="1" indent="-342900">
              <a:spcBef>
                <a:spcPct val="20000"/>
              </a:spcBef>
              <a:spcAft>
                <a:spcPts val="600"/>
              </a:spcAft>
              <a:buClr>
                <a:schemeClr val="tx2"/>
              </a:buClr>
              <a:buSzPct val="70000"/>
              <a:buFont typeface="Arial" panose="020B0604020202020204" pitchFamily="34" charset="0"/>
              <a:buChar char="•"/>
            </a:pPr>
            <a:endParaRPr lang="en-US" sz="3200" b="0" i="0" dirty="0">
              <a:ln>
                <a:solidFill>
                  <a:schemeClr val="bg1">
                    <a:lumMod val="75000"/>
                    <a:lumOff val="25000"/>
                    <a:alpha val="10000"/>
                  </a:schemeClr>
                </a:solidFill>
              </a:ln>
              <a:solidFill>
                <a:srgbClr val="D1D5DB"/>
              </a:solidFill>
              <a:effectLst/>
              <a:latin typeface="Söhne"/>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Default</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probability function that DT used to decide where the model should branch its 'if-then' statements</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[figure 1]</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lower than the accuracy score obtained by the Naive Bayes model (98.56%)</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Modified hyperparameters to increase model metrics specified the entropy criterion</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Entropy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Same goal as Gini Impurity, but Entropy -&gt;more balanced trees, Gini -&gt; faster computation</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[figure 2]</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TP: performed equal to </a:t>
            </a:r>
            <a:r>
              <a:rPr lang="en-US" sz="1800" dirty="0" err="1">
                <a:effectLst/>
                <a:latin typeface="Times New Roman" panose="02020603050405020304" pitchFamily="18" charset="0"/>
                <a:ea typeface="Calibri" panose="020F0502020204030204" pitchFamily="34" charset="0"/>
              </a:rPr>
              <a:t>gini</a:t>
            </a:r>
            <a:r>
              <a:rPr lang="en-US" sz="1800" dirty="0">
                <a:effectLst/>
                <a:latin typeface="Times New Roman" panose="02020603050405020304" pitchFamily="18" charset="0"/>
                <a:ea typeface="Calibri" panose="020F0502020204030204" pitchFamily="34" charset="0"/>
              </a:rPr>
              <a:t> (162 correct),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TN: much less accurate at (1197 correct vs 1201 correct). As such,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accuracy score decreased to 97.55% (from 97.85)</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continued Modifying hyperparameters to find model with increased accuracy without a loss in TN or TP</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Pre-pruning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limits maximum dept/excess tree growth -&gt; prevents overfitting</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3]</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Still unable to improve accuracy from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(97.63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97.84)</a:t>
            </a:r>
          </a:p>
          <a:p>
            <a:pPr marL="2208600" marR="0" lvl="4"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solidFill>
                  <a:srgbClr val="7F7F7F"/>
                </a:solidFill>
                <a:effectLst/>
                <a:latin typeface="Times New Roman" panose="02020603050405020304" pitchFamily="18" charset="0"/>
                <a:ea typeface="Calibri" panose="020F0502020204030204" pitchFamily="34" charset="0"/>
              </a:rPr>
              <a:t>between our Entropy and Gini models at 97.63%.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better than entropy (1197), same as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(1201)</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less successful than both dt models (159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/entropy 162). </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As the aim was to increase our overall accuracy and without sacrificing TN or TP, we attempted a random forest next.</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379800" marR="0" lvl="0"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uses multiple decision trees to make predictions</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4]</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Highest acc between DT -&gt;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97.84% to 97.98%.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highest TN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FN: with no FN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important to note TP did go down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Since TN increased more than TP decreased however, acc score went up</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Making RF the highest rated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294200" lvl="2" indent="-342900">
              <a:spcBef>
                <a:spcPct val="20000"/>
              </a:spcBef>
              <a:spcAft>
                <a:spcPts val="600"/>
              </a:spcAft>
              <a:buClr>
                <a:schemeClr val="tx2"/>
              </a:buClr>
              <a:buSzPct val="70000"/>
              <a:buFont typeface="Arial" panose="020B0604020202020204" pitchFamily="34" charset="0"/>
              <a:buChar char="•"/>
            </a:pPr>
            <a:endParaRPr lang="en-US" sz="200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US" dirty="0"/>
          </a:p>
          <a:p>
            <a:endParaRPr lang="en-US" dirty="0"/>
          </a:p>
          <a:p>
            <a:endParaRPr lang="en-US" dirty="0"/>
          </a:p>
          <a:p>
            <a:r>
              <a:rPr lang="en-US" sz="1800" dirty="0" err="1">
                <a:effectLst/>
                <a:latin typeface="Times New Roman" panose="02020603050405020304" pitchFamily="18" charset="0"/>
                <a:ea typeface="Calibri" panose="020F0502020204030204" pitchFamily="34" charset="0"/>
              </a:rPr>
              <a:t>RandomForestClassifier</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21</a:t>
            </a:fld>
            <a:endParaRPr lang="en-US"/>
          </a:p>
        </p:txBody>
      </p:sp>
    </p:spTree>
    <p:extLst>
      <p:ext uri="{BB962C8B-B14F-4D97-AF65-F5344CB8AC3E}">
        <p14:creationId xmlns:p14="http://schemas.microsoft.com/office/powerpoint/2010/main" val="19774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ad>
                      <m:radPr>
                        <m:degHide m:val="on"/>
                        <m:ctrlPr>
                          <a:rPr lang="en-US" i="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a:t>√(Numbet of Samples)</a:t>
                </a: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𝑘</a:t>
                </a:r>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22</a:t>
            </a:fld>
            <a:endParaRPr lang="en-US"/>
          </a:p>
        </p:txBody>
      </p:sp>
    </p:spTree>
    <p:extLst>
      <p:ext uri="{BB962C8B-B14F-4D97-AF65-F5344CB8AC3E}">
        <p14:creationId xmlns:p14="http://schemas.microsoft.com/office/powerpoint/2010/main" val="253100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Accruacy</a:t>
            </a:r>
            <a:endParaRPr lang="en-US" dirty="0"/>
          </a:p>
          <a:p>
            <a:r>
              <a:rPr lang="en-US" dirty="0"/>
              <a:t>Table</a:t>
            </a:r>
          </a:p>
          <a:p>
            <a:r>
              <a:rPr lang="en-US" dirty="0"/>
              <a:t>Metrics</a:t>
            </a:r>
          </a:p>
        </p:txBody>
      </p:sp>
      <p:sp>
        <p:nvSpPr>
          <p:cNvPr id="4" name="Slide Number Placeholder 3"/>
          <p:cNvSpPr>
            <a:spLocks noGrp="1"/>
          </p:cNvSpPr>
          <p:nvPr>
            <p:ph type="sldNum" sz="quarter" idx="5"/>
          </p:nvPr>
        </p:nvSpPr>
        <p:spPr/>
        <p:txBody>
          <a:bodyPr/>
          <a:lstStyle/>
          <a:p>
            <a:fld id="{9C645010-9AA0-4853-951E-DC3EB43B19AF}" type="slidenum">
              <a:rPr lang="en-US" smtClean="0"/>
              <a:t>23</a:t>
            </a:fld>
            <a:endParaRPr lang="en-US"/>
          </a:p>
        </p:txBody>
      </p:sp>
    </p:spTree>
    <p:extLst>
      <p:ext uri="{BB962C8B-B14F-4D97-AF65-F5344CB8AC3E}">
        <p14:creationId xmlns:p14="http://schemas.microsoft.com/office/powerpoint/2010/main" val="4114457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oMath>
                </a14:m>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 + </m:t>
                    </m:r>
                    <m:r>
                      <m:rPr>
                        <m:nor/>
                      </m:rPr>
                      <a:rPr lang="en-US" b="0" i="0" dirty="0" smtClean="0">
                        <a:solidFill>
                          <a:srgbClr val="4C525B"/>
                        </a:solidFill>
                        <a:effectLst/>
                        <a:latin typeface="circular-book"/>
                      </a:rPr>
                      <m:t>FN</m:t>
                    </m:r>
                    <m:r>
                      <m:rPr>
                        <m:nor/>
                      </m:rPr>
                      <a:rPr lang="en-US" b="0" i="0" dirty="0" smtClean="0">
                        <a:solidFill>
                          <a:srgbClr val="4C525B"/>
                        </a:solidFill>
                        <a:effectLst/>
                        <a:latin typeface="circular-book"/>
                      </a:rPr>
                      <m:t>))</m:t>
                    </m:r>
                  </m:oMath>
                </a14:m>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pPr marL="1085850" lvl="2"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r>
                  <a:rPr lang="en-US" b="0" i="0" dirty="0">
                    <a:solidFill>
                      <a:srgbClr val="D1D5DB"/>
                    </a:solidFill>
                    <a:effectLst/>
                    <a:latin typeface="Cambria Math" panose="02040503050406030204" pitchFamily="18" charset="0"/>
                  </a:rPr>
                  <a:t>"Recall (True Positive Rate/ Sensitivity): </a:t>
                </a:r>
                <a:r>
                  <a:rPr lang="en-US" b="0" i="0" dirty="0">
                    <a:solidFill>
                      <a:srgbClr val="D1D5DB"/>
                    </a:solidFill>
                    <a:effectLst/>
                    <a:latin typeface="Söhne"/>
                  </a:rPr>
                  <a:t>"</a:t>
                </a:r>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Cambria Math" panose="02040503050406030204" pitchFamily="18" charset="0"/>
                  </a:rPr>
                  <a:t>"Recall (True Positive Rate/ Sensitivity): </a:t>
                </a:r>
                <a:r>
                  <a:rPr lang="en-US" b="0" i="0" dirty="0">
                    <a:solidFill>
                      <a:srgbClr val="4C525B"/>
                    </a:solidFill>
                    <a:effectLst/>
                    <a:latin typeface="Cambria Math" panose="02040503050406030204" pitchFamily="18" charset="0"/>
                  </a:rPr>
                  <a:t>(TP/(TP + FN))</a:t>
                </a:r>
                <a:r>
                  <a:rPr lang="en-US" b="0" i="0" dirty="0">
                    <a:solidFill>
                      <a:srgbClr val="4C525B"/>
                    </a:solidFill>
                    <a:effectLst/>
                    <a:latin typeface="circular-book"/>
                  </a:rPr>
                  <a:t>"</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pPr marL="1085850" lvl="2"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24</a:t>
            </a:fld>
            <a:endParaRPr lang="en-US"/>
          </a:p>
        </p:txBody>
      </p:sp>
    </p:spTree>
    <p:extLst>
      <p:ext uri="{BB962C8B-B14F-4D97-AF65-F5344CB8AC3E}">
        <p14:creationId xmlns:p14="http://schemas.microsoft.com/office/powerpoint/2010/main" val="3759578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628650" lvl="1" indent="-171450" algn="l">
              <a:buFont typeface="Arial" panose="020B0604020202020204" pitchFamily="34" charset="0"/>
              <a:buChar char="•"/>
            </a:pPr>
            <a:r>
              <a:rPr lang="en-US" b="0" i="0" dirty="0">
                <a:solidFill>
                  <a:srgbClr val="D1D5DB"/>
                </a:solidFill>
                <a:effectLst/>
                <a:latin typeface="Söhne"/>
              </a:rPr>
              <a:t>well-suited for classifying spam and ham messages </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628650" lvl="1" indent="-171450"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C645010-9AA0-4853-951E-DC3EB43B19AF}" type="slidenum">
              <a:rPr lang="en-US" smtClean="0"/>
              <a:t>25</a:t>
            </a:fld>
            <a:endParaRPr lang="en-US"/>
          </a:p>
        </p:txBody>
      </p:sp>
    </p:spTree>
    <p:extLst>
      <p:ext uri="{BB962C8B-B14F-4D97-AF65-F5344CB8AC3E}">
        <p14:creationId xmlns:p14="http://schemas.microsoft.com/office/powerpoint/2010/main" val="411390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32" name="Audio 31">
            <a:hlinkClick r:id="" action="ppaction://media"/>
            <a:extLst>
              <a:ext uri="{FF2B5EF4-FFF2-40B4-BE49-F238E27FC236}">
                <a16:creationId xmlns:a16="http://schemas.microsoft.com/office/drawing/2014/main" id="{54D9150A-46B7-2D38-7329-40A8DEB7B9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5483"/>
    </mc:Choice>
    <mc:Fallback xmlns="">
      <p:transition spd="slow" advTm="5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2" name="Audio 11">
            <a:hlinkClick r:id="" action="ppaction://media"/>
            <a:extLst>
              <a:ext uri="{FF2B5EF4-FFF2-40B4-BE49-F238E27FC236}">
                <a16:creationId xmlns:a16="http://schemas.microsoft.com/office/drawing/2014/main" id="{9A7DD74C-DB74-DB21-B160-C143C2E4E2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27606"/>
    </mc:Choice>
    <mc:Fallback xmlns="">
      <p:transition spd="slow" advTm="2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9" name="Audio 8">
            <a:hlinkClick r:id="" action="ppaction://media"/>
            <a:extLst>
              <a:ext uri="{FF2B5EF4-FFF2-40B4-BE49-F238E27FC236}">
                <a16:creationId xmlns:a16="http://schemas.microsoft.com/office/drawing/2014/main" id="{AE62B3E1-766C-F349-82D3-2B6EBBC93B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26822"/>
    </mc:Choice>
    <mc:Fallback xmlns="">
      <p:transition spd="slow" advTm="26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31" name="Audio 30">
            <a:hlinkClick r:id="" action="ppaction://media"/>
            <a:extLst>
              <a:ext uri="{FF2B5EF4-FFF2-40B4-BE49-F238E27FC236}">
                <a16:creationId xmlns:a16="http://schemas.microsoft.com/office/drawing/2014/main" id="{D3342235-93A6-5929-5EB0-F219805D4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62100"/>
    </mc:Choice>
    <mc:Fallback xmlns="">
      <p:transition spd="slow" advTm="6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8" name="Audio 7">
            <a:hlinkClick r:id="" action="ppaction://media"/>
            <a:extLst>
              <a:ext uri="{FF2B5EF4-FFF2-40B4-BE49-F238E27FC236}">
                <a16:creationId xmlns:a16="http://schemas.microsoft.com/office/drawing/2014/main" id="{C0A9507A-1681-930F-6326-C94D1EE813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22621"/>
    </mc:Choice>
    <mc:Fallback xmlns="">
      <p:transition spd="slow" advTm="2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20" name="Audio 19">
            <a:hlinkClick r:id="" action="ppaction://media"/>
            <a:extLst>
              <a:ext uri="{FF2B5EF4-FFF2-40B4-BE49-F238E27FC236}">
                <a16:creationId xmlns:a16="http://schemas.microsoft.com/office/drawing/2014/main" id="{1335851A-D7C0-F24A-7609-A5CD6B67A36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42148"/>
    </mc:Choice>
    <mc:Fallback xmlns="">
      <p:transition spd="slow" advTm="4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40" name="Audio 39">
            <a:hlinkClick r:id="" action="ppaction://media"/>
            <a:extLst>
              <a:ext uri="{FF2B5EF4-FFF2-40B4-BE49-F238E27FC236}">
                <a16:creationId xmlns:a16="http://schemas.microsoft.com/office/drawing/2014/main" id="{DB71C642-E974-E53B-7210-2448547EC5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36766"/>
    </mc:Choice>
    <mc:Fallback xmlns="">
      <p:transition spd="slow" advTm="3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pic>
        <p:nvPicPr>
          <p:cNvPr id="8" name="Picture 7">
            <a:extLst>
              <a:ext uri="{FF2B5EF4-FFF2-40B4-BE49-F238E27FC236}">
                <a16:creationId xmlns:a16="http://schemas.microsoft.com/office/drawing/2014/main" id="{D7211625-0FFD-8CF8-A4AF-5E8D942E6FA3}"/>
              </a:ext>
            </a:extLst>
          </p:cNvPr>
          <p:cNvPicPr>
            <a:picLocks noChangeAspect="1"/>
          </p:cNvPicPr>
          <p:nvPr/>
        </p:nvPicPr>
        <p:blipFill>
          <a:blip r:embed="rId5"/>
          <a:stretch>
            <a:fillRect/>
          </a:stretch>
        </p:blipFill>
        <p:spPr>
          <a:xfrm>
            <a:off x="6970482" y="3711425"/>
            <a:ext cx="3920301" cy="2378545"/>
          </a:xfrm>
          <a:prstGeom prst="rect">
            <a:avLst/>
          </a:prstGeom>
        </p:spPr>
      </p:pic>
      <p:pic>
        <p:nvPicPr>
          <p:cNvPr id="10" name="Picture 9">
            <a:extLst>
              <a:ext uri="{FF2B5EF4-FFF2-40B4-BE49-F238E27FC236}">
                <a16:creationId xmlns:a16="http://schemas.microsoft.com/office/drawing/2014/main" id="{E6039041-3CCA-A782-6814-03732D28246C}"/>
              </a:ext>
            </a:extLst>
          </p:cNvPr>
          <p:cNvPicPr>
            <a:picLocks noChangeAspect="1"/>
          </p:cNvPicPr>
          <p:nvPr/>
        </p:nvPicPr>
        <p:blipFill rotWithShape="1">
          <a:blip r:embed="rId6"/>
          <a:srcRect l="1" r="341"/>
          <a:stretch/>
        </p:blipFill>
        <p:spPr>
          <a:xfrm>
            <a:off x="7306944" y="1464446"/>
            <a:ext cx="3100760" cy="2216456"/>
          </a:xfrm>
          <a:prstGeom prst="rect">
            <a:avLst/>
          </a:prstGeom>
        </p:spPr>
      </p:pic>
      <p:sp>
        <p:nvSpPr>
          <p:cNvPr id="12" name="TextBox 11">
            <a:extLst>
              <a:ext uri="{FF2B5EF4-FFF2-40B4-BE49-F238E27FC236}">
                <a16:creationId xmlns:a16="http://schemas.microsoft.com/office/drawing/2014/main" id="{790C458D-CE53-DED2-876E-CA50E84AF7DF}"/>
              </a:ext>
            </a:extLst>
          </p:cNvPr>
          <p:cNvSpPr txBox="1"/>
          <p:nvPr/>
        </p:nvSpPr>
        <p:spPr>
          <a:xfrm>
            <a:off x="655531" y="1624722"/>
            <a:ext cx="5784574" cy="4502771"/>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‘Class’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Numerical Representation for Spam/Ham</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a:t>
            </a:r>
            <a:r>
              <a:rPr lang="en-US" dirty="0" err="1">
                <a:ln>
                  <a:solidFill>
                    <a:schemeClr val="bg1">
                      <a:lumMod val="75000"/>
                      <a:lumOff val="25000"/>
                      <a:alpha val="10000"/>
                    </a:schemeClr>
                  </a:solidFill>
                </a:ln>
                <a:solidFill>
                  <a:schemeClr val="tx2"/>
                </a:solidFill>
              </a:rPr>
              <a:t>sms</a:t>
            </a:r>
            <a:r>
              <a:rPr lang="en-US" dirty="0">
                <a:ln>
                  <a:solidFill>
                    <a:schemeClr val="bg1">
                      <a:lumMod val="75000"/>
                      <a:lumOff val="25000"/>
                      <a:alpha val="10000"/>
                    </a:schemeClr>
                  </a:solidFill>
                </a:ln>
                <a:solidFill>
                  <a:schemeClr val="tx2"/>
                </a:solidFill>
              </a:rPr>
              <a:t>’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Message Lengths</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Natural Language Processing</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Punctuation</a:t>
            </a:r>
          </a:p>
          <a:p>
            <a:pPr marL="1257300" lvl="2" indent="-306000">
              <a:spcBef>
                <a:spcPct val="20000"/>
              </a:spcBef>
              <a:spcAft>
                <a:spcPts val="600"/>
              </a:spcAft>
              <a:buClr>
                <a:schemeClr val="tx2"/>
              </a:buClr>
              <a:buSzPct val="70000"/>
              <a:buFont typeface="Wingdings 2" charset="2"/>
              <a:buChar char=""/>
            </a:pPr>
            <a:r>
              <a:rPr lang="en-US" sz="1600" dirty="0" err="1">
                <a:ln>
                  <a:solidFill>
                    <a:schemeClr val="bg1">
                      <a:lumMod val="75000"/>
                      <a:lumOff val="25000"/>
                      <a:alpha val="10000"/>
                    </a:schemeClr>
                  </a:solidFill>
                </a:ln>
                <a:solidFill>
                  <a:schemeClr val="tx2"/>
                </a:solidFill>
              </a:rPr>
              <a:t>Stopwords</a:t>
            </a:r>
            <a:endParaRPr lang="en-US" sz="1600" dirty="0">
              <a:ln>
                <a:solidFill>
                  <a:schemeClr val="bg1">
                    <a:lumMod val="75000"/>
                    <a:lumOff val="25000"/>
                    <a:alpha val="10000"/>
                  </a:schemeClr>
                </a:solidFill>
              </a:ln>
              <a:solidFill>
                <a:schemeClr val="tx2"/>
              </a:solidFill>
            </a:endParaRP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Tokenization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Lemmatization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Case Sensitivity</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Phone Numbers</a:t>
            </a:r>
          </a:p>
          <a:p>
            <a:pPr marL="800100" lvl="1" indent="-306000">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ndParaRP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16</a:t>
            </a:fld>
            <a:endParaRPr lang="en-US"/>
          </a:p>
        </p:txBody>
      </p:sp>
      <p:sp>
        <p:nvSpPr>
          <p:cNvPr id="51" name="TextBox 50">
            <a:extLst>
              <a:ext uri="{FF2B5EF4-FFF2-40B4-BE49-F238E27FC236}">
                <a16:creationId xmlns:a16="http://schemas.microsoft.com/office/drawing/2014/main" id="{42142557-7025-2D21-D5FF-CBCF9CAA51E5}"/>
              </a:ext>
            </a:extLst>
          </p:cNvPr>
          <p:cNvSpPr txBox="1"/>
          <p:nvPr/>
        </p:nvSpPr>
        <p:spPr>
          <a:xfrm>
            <a:off x="1495264" y="5803739"/>
            <a:ext cx="2033077" cy="369332"/>
          </a:xfrm>
          <a:prstGeom prst="rect">
            <a:avLst/>
          </a:prstGeom>
          <a:noFill/>
        </p:spPr>
        <p:txBody>
          <a:bodyPr wrap="square" rtlCol="0">
            <a:spAutoFit/>
          </a:bodyPr>
          <a:lstStyle/>
          <a:p>
            <a:pPr algn="ctr"/>
            <a:r>
              <a:rPr lang="en-US" dirty="0"/>
              <a:t>(123) 456-7890</a:t>
            </a:r>
          </a:p>
        </p:txBody>
      </p:sp>
      <p:sp>
        <p:nvSpPr>
          <p:cNvPr id="52" name="TextBox 51">
            <a:extLst>
              <a:ext uri="{FF2B5EF4-FFF2-40B4-BE49-F238E27FC236}">
                <a16:creationId xmlns:a16="http://schemas.microsoft.com/office/drawing/2014/main" id="{CC5B8DA5-7280-83A6-9BE0-927C01C4E624}"/>
              </a:ext>
            </a:extLst>
          </p:cNvPr>
          <p:cNvSpPr txBox="1"/>
          <p:nvPr/>
        </p:nvSpPr>
        <p:spPr>
          <a:xfrm>
            <a:off x="1495264" y="6116608"/>
            <a:ext cx="2033077" cy="369332"/>
          </a:xfrm>
          <a:prstGeom prst="rect">
            <a:avLst/>
          </a:prstGeom>
          <a:noFill/>
        </p:spPr>
        <p:txBody>
          <a:bodyPr wrap="square" rtlCol="0">
            <a:spAutoFit/>
          </a:bodyPr>
          <a:lstStyle/>
          <a:p>
            <a:pPr algn="ctr"/>
            <a:r>
              <a:rPr lang="en-US" dirty="0"/>
              <a:t>(895) 217-7940</a:t>
            </a:r>
          </a:p>
        </p:txBody>
      </p:sp>
      <p:sp>
        <p:nvSpPr>
          <p:cNvPr id="53" name="TextBox 52">
            <a:extLst>
              <a:ext uri="{FF2B5EF4-FFF2-40B4-BE49-F238E27FC236}">
                <a16:creationId xmlns:a16="http://schemas.microsoft.com/office/drawing/2014/main" id="{CBFC4F3B-8941-0898-EDB6-5DCF543F4BA2}"/>
              </a:ext>
            </a:extLst>
          </p:cNvPr>
          <p:cNvSpPr txBox="1"/>
          <p:nvPr/>
        </p:nvSpPr>
        <p:spPr>
          <a:xfrm>
            <a:off x="3859824" y="5802833"/>
            <a:ext cx="2033077" cy="369332"/>
          </a:xfrm>
          <a:prstGeom prst="rect">
            <a:avLst/>
          </a:prstGeom>
          <a:noFill/>
        </p:spPr>
        <p:txBody>
          <a:bodyPr wrap="square" rtlCol="0">
            <a:spAutoFit/>
          </a:bodyPr>
          <a:lstStyle/>
          <a:p>
            <a:pPr algn="ctr"/>
            <a:r>
              <a:rPr lang="en-US" dirty="0" err="1"/>
              <a:t>PhoneNumberID</a:t>
            </a:r>
            <a:endParaRPr lang="en-US" dirty="0"/>
          </a:p>
        </p:txBody>
      </p:sp>
      <p:sp>
        <p:nvSpPr>
          <p:cNvPr id="54" name="TextBox 53">
            <a:extLst>
              <a:ext uri="{FF2B5EF4-FFF2-40B4-BE49-F238E27FC236}">
                <a16:creationId xmlns:a16="http://schemas.microsoft.com/office/drawing/2014/main" id="{03AE9EC9-83FC-06EA-B829-7ECECB8C31F3}"/>
              </a:ext>
            </a:extLst>
          </p:cNvPr>
          <p:cNvSpPr txBox="1"/>
          <p:nvPr/>
        </p:nvSpPr>
        <p:spPr>
          <a:xfrm>
            <a:off x="3859823" y="6115702"/>
            <a:ext cx="2033077" cy="369332"/>
          </a:xfrm>
          <a:prstGeom prst="rect">
            <a:avLst/>
          </a:prstGeom>
          <a:noFill/>
        </p:spPr>
        <p:txBody>
          <a:bodyPr wrap="square" rtlCol="0">
            <a:spAutoFit/>
          </a:bodyPr>
          <a:lstStyle/>
          <a:p>
            <a:pPr algn="ctr"/>
            <a:r>
              <a:rPr lang="en-US" dirty="0" err="1"/>
              <a:t>PhoneNumberID</a:t>
            </a:r>
            <a:endParaRPr lang="en-US" dirty="0"/>
          </a:p>
        </p:txBody>
      </p:sp>
      <p:cxnSp>
        <p:nvCxnSpPr>
          <p:cNvPr id="55" name="Straight Arrow Connector 54">
            <a:extLst>
              <a:ext uri="{FF2B5EF4-FFF2-40B4-BE49-F238E27FC236}">
                <a16:creationId xmlns:a16="http://schemas.microsoft.com/office/drawing/2014/main" id="{169CA815-A444-649A-0144-93EAD2EBAFF9}"/>
              </a:ext>
            </a:extLst>
          </p:cNvPr>
          <p:cNvCxnSpPr>
            <a:cxnSpLocks/>
          </p:cNvCxnSpPr>
          <p:nvPr/>
        </p:nvCxnSpPr>
        <p:spPr>
          <a:xfrm>
            <a:off x="3544189" y="5987499"/>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92ED690-AC81-C58A-F977-94518A776657}"/>
              </a:ext>
            </a:extLst>
          </p:cNvPr>
          <p:cNvCxnSpPr>
            <a:cxnSpLocks/>
          </p:cNvCxnSpPr>
          <p:nvPr/>
        </p:nvCxnSpPr>
        <p:spPr>
          <a:xfrm>
            <a:off x="3541196" y="6282405"/>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9" name="Audio 98">
            <a:hlinkClick r:id="" action="ppaction://media"/>
            <a:extLst>
              <a:ext uri="{FF2B5EF4-FFF2-40B4-BE49-F238E27FC236}">
                <a16:creationId xmlns:a16="http://schemas.microsoft.com/office/drawing/2014/main" id="{CACD329A-8C0C-BDF4-82C8-5D2FE0028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8936133"/>
      </p:ext>
    </p:extLst>
  </p:cSld>
  <p:clrMapOvr>
    <a:masterClrMapping/>
  </p:clrMapOvr>
  <mc:AlternateContent xmlns:mc="http://schemas.openxmlformats.org/markup-compatibility/2006">
    <mc:Choice xmlns:p14="http://schemas.microsoft.com/office/powerpoint/2010/main" Requires="p14">
      <p:transition spd="slow" p14:dur="2000" advTm="82295"/>
    </mc:Choice>
    <mc:Fallback>
      <p:transition spd="slow" advTm="8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17</a:t>
            </a:fld>
            <a:endParaRPr lang="en-US"/>
          </a:p>
        </p:txBody>
      </p:sp>
      <p:pic>
        <p:nvPicPr>
          <p:cNvPr id="5" name="Picture 4">
            <a:extLst>
              <a:ext uri="{FF2B5EF4-FFF2-40B4-BE49-F238E27FC236}">
                <a16:creationId xmlns:a16="http://schemas.microsoft.com/office/drawing/2014/main" id="{230EF288-5B94-C3C3-4DFA-C11DD4D0AB8A}"/>
              </a:ext>
            </a:extLst>
          </p:cNvPr>
          <p:cNvPicPr>
            <a:picLocks noChangeAspect="1"/>
          </p:cNvPicPr>
          <p:nvPr/>
        </p:nvPicPr>
        <p:blipFill>
          <a:blip r:embed="rId5"/>
          <a:stretch>
            <a:fillRect/>
          </a:stretch>
        </p:blipFill>
        <p:spPr>
          <a:xfrm>
            <a:off x="3410285" y="2757571"/>
            <a:ext cx="5371429" cy="1342857"/>
          </a:xfrm>
          <a:prstGeom prst="rect">
            <a:avLst/>
          </a:prstGeom>
        </p:spPr>
      </p:pic>
      <p:pic>
        <p:nvPicPr>
          <p:cNvPr id="22" name="Audio 21">
            <a:hlinkClick r:id="" action="ppaction://media"/>
            <a:extLst>
              <a:ext uri="{FF2B5EF4-FFF2-40B4-BE49-F238E27FC236}">
                <a16:creationId xmlns:a16="http://schemas.microsoft.com/office/drawing/2014/main" id="{C3BA71D5-FE8A-4557-BA2A-4362C94D56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0307569"/>
      </p:ext>
    </p:extLst>
  </p:cSld>
  <p:clrMapOvr>
    <a:masterClrMapping/>
  </p:clrMapOvr>
  <mc:AlternateContent xmlns:mc="http://schemas.openxmlformats.org/markup-compatibility/2006">
    <mc:Choice xmlns:p14="http://schemas.microsoft.com/office/powerpoint/2010/main" Requires="p14">
      <p:transition spd="slow" p14:dur="2000" advTm="33411"/>
    </mc:Choice>
    <mc:Fallback>
      <p:transition spd="slow" advTm="3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7" name="Slide Number Placeholder 6">
            <a:extLst>
              <a:ext uri="{FF2B5EF4-FFF2-40B4-BE49-F238E27FC236}">
                <a16:creationId xmlns:a16="http://schemas.microsoft.com/office/drawing/2014/main" id="{6ECD239A-C2F7-024E-9277-1C85C3C644C2}"/>
              </a:ext>
            </a:extLst>
          </p:cNvPr>
          <p:cNvSpPr>
            <a:spLocks noGrp="1"/>
          </p:cNvSpPr>
          <p:nvPr>
            <p:ph type="sldNum" sz="quarter" idx="12"/>
          </p:nvPr>
        </p:nvSpPr>
        <p:spPr/>
        <p:txBody>
          <a:bodyPr/>
          <a:lstStyle/>
          <a:p>
            <a:fld id="{20064C50-EA03-437B-8CE4-26DF64C76586}" type="slidenum">
              <a:rPr lang="en-US" smtClean="0"/>
              <a:t>18</a:t>
            </a:fld>
            <a:endParaRPr lang="en-US"/>
          </a:p>
        </p:txBody>
      </p:sp>
      <p:pic>
        <p:nvPicPr>
          <p:cNvPr id="15" name="Picture 14">
            <a:extLst>
              <a:ext uri="{FF2B5EF4-FFF2-40B4-BE49-F238E27FC236}">
                <a16:creationId xmlns:a16="http://schemas.microsoft.com/office/drawing/2014/main" id="{24A13D8B-BC9B-1911-C4E8-537BC5B27D1A}"/>
              </a:ext>
            </a:extLst>
          </p:cNvPr>
          <p:cNvPicPr>
            <a:picLocks noChangeAspect="1"/>
          </p:cNvPicPr>
          <p:nvPr/>
        </p:nvPicPr>
        <p:blipFill>
          <a:blip r:embed="rId5"/>
          <a:stretch>
            <a:fillRect/>
          </a:stretch>
        </p:blipFill>
        <p:spPr>
          <a:xfrm>
            <a:off x="9133415" y="1506569"/>
            <a:ext cx="1757368" cy="295237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87D6ACE-1647-D79B-DC23-D0B95DACC5E0}"/>
                  </a:ext>
                </a:extLst>
              </p:cNvPr>
              <p:cNvSpPr txBox="1"/>
              <p:nvPr/>
            </p:nvSpPr>
            <p:spPr>
              <a:xfrm>
                <a:off x="913795" y="1732449"/>
                <a:ext cx="4077262" cy="3179332"/>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Define Variables</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Dependent Variable (</a:t>
                </a:r>
                <a14:m>
                  <m:oMath xmlns:m="http://schemas.openxmlformats.org/officeDocument/2006/math">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𝑦</m:t>
                    </m:r>
                  </m:oMath>
                </a14:m>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Independent Variable (X)</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Split Training and Testing Data</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75/25 Split</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endParaRPr lang="en-US" dirty="0"/>
              </a:p>
            </p:txBody>
          </p:sp>
        </mc:Choice>
        <mc:Fallback>
          <p:sp>
            <p:nvSpPr>
              <p:cNvPr id="16" name="TextBox 15">
                <a:extLst>
                  <a:ext uri="{FF2B5EF4-FFF2-40B4-BE49-F238E27FC236}">
                    <a16:creationId xmlns:a16="http://schemas.microsoft.com/office/drawing/2014/main" id="{687D6ACE-1647-D79B-DC23-D0B95DACC5E0}"/>
                  </a:ext>
                </a:extLst>
              </p:cNvPr>
              <p:cNvSpPr txBox="1">
                <a:spLocks noRot="1" noChangeAspect="1" noMove="1" noResize="1" noEditPoints="1" noAdjustHandles="1" noChangeArrowheads="1" noChangeShapeType="1" noTextEdit="1"/>
              </p:cNvSpPr>
              <p:nvPr/>
            </p:nvSpPr>
            <p:spPr>
              <a:xfrm>
                <a:off x="913795" y="1732449"/>
                <a:ext cx="4077262" cy="3179332"/>
              </a:xfrm>
              <a:prstGeom prst="rect">
                <a:avLst/>
              </a:prstGeom>
              <a:blipFill>
                <a:blip r:embed="rId6"/>
                <a:stretch>
                  <a:fillRect/>
                </a:stretch>
              </a:blipFill>
            </p:spPr>
            <p:txBody>
              <a:bodyPr/>
              <a:lstStyle/>
              <a:p>
                <a:r>
                  <a:rPr lang="en-US">
                    <a:noFill/>
                  </a:rPr>
                  <a:t> </a:t>
                </a:r>
              </a:p>
            </p:txBody>
          </p:sp>
        </mc:Fallback>
      </mc:AlternateContent>
      <p:pic>
        <p:nvPicPr>
          <p:cNvPr id="61" name="Audio 60">
            <a:hlinkClick r:id="" action="ppaction://media"/>
            <a:extLst>
              <a:ext uri="{FF2B5EF4-FFF2-40B4-BE49-F238E27FC236}">
                <a16:creationId xmlns:a16="http://schemas.microsoft.com/office/drawing/2014/main" id="{87F35F59-61CC-A4BD-716E-E22AB4C4BBD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4" name="TextBox 23">
            <a:extLst>
              <a:ext uri="{FF2B5EF4-FFF2-40B4-BE49-F238E27FC236}">
                <a16:creationId xmlns:a16="http://schemas.microsoft.com/office/drawing/2014/main" id="{B7766B75-B6AE-2191-D18D-1076C23E5749}"/>
              </a:ext>
            </a:extLst>
          </p:cNvPr>
          <p:cNvSpPr txBox="1"/>
          <p:nvPr/>
        </p:nvSpPr>
        <p:spPr>
          <a:xfrm>
            <a:off x="5078717" y="5837829"/>
            <a:ext cx="2205540" cy="307777"/>
          </a:xfrm>
          <a:prstGeom prst="rect">
            <a:avLst/>
          </a:prstGeom>
          <a:noFill/>
        </p:spPr>
        <p:txBody>
          <a:bodyPr wrap="square" rtlCol="0">
            <a:spAutoFit/>
          </a:bodyPr>
          <a:lstStyle/>
          <a:p>
            <a:r>
              <a:rPr lang="en-US" sz="1400" dirty="0"/>
              <a:t>The quick brown fox</a:t>
            </a:r>
          </a:p>
        </p:txBody>
      </p:sp>
      <p:sp>
        <p:nvSpPr>
          <p:cNvPr id="25" name="TextBox 24">
            <a:extLst>
              <a:ext uri="{FF2B5EF4-FFF2-40B4-BE49-F238E27FC236}">
                <a16:creationId xmlns:a16="http://schemas.microsoft.com/office/drawing/2014/main" id="{926FF01E-A927-A50D-DA56-753D30CBE344}"/>
              </a:ext>
            </a:extLst>
          </p:cNvPr>
          <p:cNvSpPr txBox="1"/>
          <p:nvPr/>
        </p:nvSpPr>
        <p:spPr>
          <a:xfrm>
            <a:off x="5381629" y="6152878"/>
            <a:ext cx="1166774" cy="307777"/>
          </a:xfrm>
          <a:prstGeom prst="rect">
            <a:avLst/>
          </a:prstGeom>
          <a:noFill/>
        </p:spPr>
        <p:txBody>
          <a:bodyPr wrap="square" rtlCol="0">
            <a:spAutoFit/>
          </a:bodyPr>
          <a:lstStyle/>
          <a:p>
            <a:r>
              <a:rPr lang="en-US" sz="1400" dirty="0"/>
              <a:t>The lazy dog</a:t>
            </a:r>
          </a:p>
        </p:txBody>
      </p:sp>
      <p:sp>
        <p:nvSpPr>
          <p:cNvPr id="26" name="TextBox 25">
            <a:extLst>
              <a:ext uri="{FF2B5EF4-FFF2-40B4-BE49-F238E27FC236}">
                <a16:creationId xmlns:a16="http://schemas.microsoft.com/office/drawing/2014/main" id="{7B00F17B-3B57-C8FB-BBD9-9B49C76CC442}"/>
              </a:ext>
            </a:extLst>
          </p:cNvPr>
          <p:cNvSpPr txBox="1"/>
          <p:nvPr/>
        </p:nvSpPr>
        <p:spPr>
          <a:xfrm>
            <a:off x="5078717" y="6467927"/>
            <a:ext cx="1870319" cy="307777"/>
          </a:xfrm>
          <a:prstGeom prst="rect">
            <a:avLst/>
          </a:prstGeom>
          <a:noFill/>
        </p:spPr>
        <p:txBody>
          <a:bodyPr wrap="square" rtlCol="0">
            <a:spAutoFit/>
          </a:bodyPr>
          <a:lstStyle/>
          <a:p>
            <a:r>
              <a:rPr lang="en-US" sz="1400" dirty="0"/>
              <a:t>Jumped over the fence</a:t>
            </a:r>
          </a:p>
        </p:txBody>
      </p:sp>
      <p:graphicFrame>
        <p:nvGraphicFramePr>
          <p:cNvPr id="30" name="Table 12">
            <a:extLst>
              <a:ext uri="{FF2B5EF4-FFF2-40B4-BE49-F238E27FC236}">
                <a16:creationId xmlns:a16="http://schemas.microsoft.com/office/drawing/2014/main" id="{9CCE3B9A-98D5-7DB2-1328-7C4E022E70EA}"/>
              </a:ext>
            </a:extLst>
          </p:cNvPr>
          <p:cNvGraphicFramePr>
            <a:graphicFrameLocks noGrp="1"/>
          </p:cNvGraphicFramePr>
          <p:nvPr>
            <p:extLst>
              <p:ext uri="{D42A27DB-BD31-4B8C-83A1-F6EECF244321}">
                <p14:modId xmlns:p14="http://schemas.microsoft.com/office/powerpoint/2010/main" val="1543123744"/>
              </p:ext>
            </p:extLst>
          </p:nvPr>
        </p:nvGraphicFramePr>
        <p:xfrm>
          <a:off x="3125186" y="4217677"/>
          <a:ext cx="5941627" cy="1500034"/>
        </p:xfrm>
        <a:graphic>
          <a:graphicData uri="http://schemas.openxmlformats.org/drawingml/2006/table">
            <a:tbl>
              <a:tblPr firstRow="1" firstCol="1">
                <a:tableStyleId>{08FB837D-C827-4EFA-A057-4D05807E0F7C}</a:tableStyleId>
              </a:tblPr>
              <a:tblGrid>
                <a:gridCol w="385585">
                  <a:extLst>
                    <a:ext uri="{9D8B030D-6E8A-4147-A177-3AD203B41FA5}">
                      <a16:colId xmlns:a16="http://schemas.microsoft.com/office/drawing/2014/main" val="2861850285"/>
                    </a:ext>
                  </a:extLst>
                </a:gridCol>
                <a:gridCol w="617338">
                  <a:extLst>
                    <a:ext uri="{9D8B030D-6E8A-4147-A177-3AD203B41FA5}">
                      <a16:colId xmlns:a16="http://schemas.microsoft.com/office/drawing/2014/main" val="522435161"/>
                    </a:ext>
                  </a:extLst>
                </a:gridCol>
                <a:gridCol w="617338">
                  <a:extLst>
                    <a:ext uri="{9D8B030D-6E8A-4147-A177-3AD203B41FA5}">
                      <a16:colId xmlns:a16="http://schemas.microsoft.com/office/drawing/2014/main" val="2684552313"/>
                    </a:ext>
                  </a:extLst>
                </a:gridCol>
                <a:gridCol w="617338">
                  <a:extLst>
                    <a:ext uri="{9D8B030D-6E8A-4147-A177-3AD203B41FA5}">
                      <a16:colId xmlns:a16="http://schemas.microsoft.com/office/drawing/2014/main" val="374905772"/>
                    </a:ext>
                  </a:extLst>
                </a:gridCol>
                <a:gridCol w="617338">
                  <a:extLst>
                    <a:ext uri="{9D8B030D-6E8A-4147-A177-3AD203B41FA5}">
                      <a16:colId xmlns:a16="http://schemas.microsoft.com/office/drawing/2014/main" val="3505221329"/>
                    </a:ext>
                  </a:extLst>
                </a:gridCol>
                <a:gridCol w="617338">
                  <a:extLst>
                    <a:ext uri="{9D8B030D-6E8A-4147-A177-3AD203B41FA5}">
                      <a16:colId xmlns:a16="http://schemas.microsoft.com/office/drawing/2014/main" val="2687117933"/>
                    </a:ext>
                  </a:extLst>
                </a:gridCol>
                <a:gridCol w="617338">
                  <a:extLst>
                    <a:ext uri="{9D8B030D-6E8A-4147-A177-3AD203B41FA5}">
                      <a16:colId xmlns:a16="http://schemas.microsoft.com/office/drawing/2014/main" val="3699872234"/>
                    </a:ext>
                  </a:extLst>
                </a:gridCol>
                <a:gridCol w="617338">
                  <a:extLst>
                    <a:ext uri="{9D8B030D-6E8A-4147-A177-3AD203B41FA5}">
                      <a16:colId xmlns:a16="http://schemas.microsoft.com/office/drawing/2014/main" val="4213597458"/>
                    </a:ext>
                  </a:extLst>
                </a:gridCol>
                <a:gridCol w="617338">
                  <a:extLst>
                    <a:ext uri="{9D8B030D-6E8A-4147-A177-3AD203B41FA5}">
                      <a16:colId xmlns:a16="http://schemas.microsoft.com/office/drawing/2014/main" val="3118205630"/>
                    </a:ext>
                  </a:extLst>
                </a:gridCol>
                <a:gridCol w="617338">
                  <a:extLst>
                    <a:ext uri="{9D8B030D-6E8A-4147-A177-3AD203B41FA5}">
                      <a16:colId xmlns:a16="http://schemas.microsoft.com/office/drawing/2014/main" val="2607130687"/>
                    </a:ext>
                  </a:extLst>
                </a:gridCol>
              </a:tblGrid>
              <a:tr h="402754">
                <a:tc>
                  <a:txBody>
                    <a:bodyPr/>
                    <a:lstStyle/>
                    <a:p>
                      <a:endParaRPr lang="en-US" sz="1600" dirty="0">
                        <a:solidFill>
                          <a:schemeClr val="tx1"/>
                        </a:solidFill>
                      </a:endParaRP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the</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quick</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brown</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fox</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lazy</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dog</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jumped</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over</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fence</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779277400"/>
                  </a:ext>
                </a:extLst>
              </a:tr>
              <a:tr h="358004">
                <a:tc>
                  <a:txBody>
                    <a:bodyPr/>
                    <a:lstStyle/>
                    <a:p>
                      <a:pPr algn="ctr"/>
                      <a:r>
                        <a:rPr lang="en-US" dirty="0">
                          <a:solidFill>
                            <a:schemeClr val="bg1"/>
                          </a:solidFill>
                        </a:rPr>
                        <a:t>1</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1135339302"/>
                  </a:ext>
                </a:extLst>
              </a:tr>
              <a:tr h="358004">
                <a:tc>
                  <a:txBody>
                    <a:bodyPr/>
                    <a:lstStyle/>
                    <a:p>
                      <a:pPr algn="ctr"/>
                      <a:r>
                        <a:rPr lang="en-US" dirty="0">
                          <a:solidFill>
                            <a:schemeClr val="bg1"/>
                          </a:solidFill>
                        </a:rPr>
                        <a:t>2</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8818029"/>
                  </a:ext>
                </a:extLst>
              </a:tr>
              <a:tr h="358004">
                <a:tc>
                  <a:txBody>
                    <a:bodyPr/>
                    <a:lstStyle/>
                    <a:p>
                      <a:pPr algn="ctr"/>
                      <a:r>
                        <a:rPr lang="en-US" dirty="0">
                          <a:solidFill>
                            <a:schemeClr val="bg1"/>
                          </a:solidFill>
                        </a:rPr>
                        <a:t>3</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00963095"/>
                  </a:ext>
                </a:extLst>
              </a:tr>
            </a:tbl>
          </a:graphicData>
        </a:graphic>
      </p:graphicFrame>
    </p:spTree>
    <p:extLst>
      <p:ext uri="{BB962C8B-B14F-4D97-AF65-F5344CB8AC3E}">
        <p14:creationId xmlns:p14="http://schemas.microsoft.com/office/powerpoint/2010/main" val="118445233"/>
      </p:ext>
    </p:extLst>
  </p:cSld>
  <p:clrMapOvr>
    <a:masterClrMapping/>
  </p:clrMapOvr>
  <mc:AlternateContent xmlns:mc="http://schemas.openxmlformats.org/markup-compatibility/2006">
    <mc:Choice xmlns:p14="http://schemas.microsoft.com/office/powerpoint/2010/main" Requires="p14">
      <p:transition spd="slow" p14:dur="2000" advTm="71101"/>
    </mc:Choice>
    <mc:Fallback>
      <p:transition spd="slow" advTm="7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5" name="Slide Number Placeholder 4">
            <a:extLst>
              <a:ext uri="{FF2B5EF4-FFF2-40B4-BE49-F238E27FC236}">
                <a16:creationId xmlns:a16="http://schemas.microsoft.com/office/drawing/2014/main" id="{086AE6A9-F9E9-5D34-A1D5-59886573D523}"/>
              </a:ext>
            </a:extLst>
          </p:cNvPr>
          <p:cNvSpPr>
            <a:spLocks noGrp="1"/>
          </p:cNvSpPr>
          <p:nvPr>
            <p:ph type="sldNum" sz="quarter" idx="12"/>
          </p:nvPr>
        </p:nvSpPr>
        <p:spPr/>
        <p:txBody>
          <a:bodyPr/>
          <a:lstStyle/>
          <a:p>
            <a:fld id="{20064C50-EA03-437B-8CE4-26DF64C76586}" type="slidenum">
              <a:rPr lang="en-US" smtClean="0"/>
              <a:t>19</a:t>
            </a:fld>
            <a:endParaRPr lang="en-US"/>
          </a:p>
        </p:txBody>
      </p:sp>
      <p:pic>
        <p:nvPicPr>
          <p:cNvPr id="24" name="Picture 23">
            <a:extLst>
              <a:ext uri="{FF2B5EF4-FFF2-40B4-BE49-F238E27FC236}">
                <a16:creationId xmlns:a16="http://schemas.microsoft.com/office/drawing/2014/main" id="{7BFD0039-7AE0-E380-9F1C-3978F04C31B0}"/>
              </a:ext>
            </a:extLst>
          </p:cNvPr>
          <p:cNvPicPr>
            <a:picLocks noChangeAspect="1"/>
          </p:cNvPicPr>
          <p:nvPr/>
        </p:nvPicPr>
        <p:blipFill>
          <a:blip r:embed="rId5"/>
          <a:stretch>
            <a:fillRect/>
          </a:stretch>
        </p:blipFill>
        <p:spPr>
          <a:xfrm>
            <a:off x="2695817" y="3324065"/>
            <a:ext cx="6789718" cy="2924335"/>
          </a:xfrm>
          <a:prstGeom prst="rect">
            <a:avLst/>
          </a:prstGeom>
        </p:spPr>
      </p:pic>
      <p:sp>
        <p:nvSpPr>
          <p:cNvPr id="25" name="TextBox 24">
            <a:extLst>
              <a:ext uri="{FF2B5EF4-FFF2-40B4-BE49-F238E27FC236}">
                <a16:creationId xmlns:a16="http://schemas.microsoft.com/office/drawing/2014/main" id="{D74F7FF6-6BE9-BC16-5C9E-448C384D88E9}"/>
              </a:ext>
            </a:extLst>
          </p:cNvPr>
          <p:cNvSpPr txBox="1"/>
          <p:nvPr/>
        </p:nvSpPr>
        <p:spPr>
          <a:xfrm>
            <a:off x="913795" y="1580050"/>
            <a:ext cx="4150303" cy="116339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Vectorize the Dataset</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Bag of Words (BOW) Approach</a:t>
            </a:r>
          </a:p>
          <a:p>
            <a:endParaRPr lang="en-US" dirty="0"/>
          </a:p>
        </p:txBody>
      </p:sp>
      <p:pic>
        <p:nvPicPr>
          <p:cNvPr id="45" name="Audio 44">
            <a:hlinkClick r:id="" action="ppaction://media"/>
            <a:extLst>
              <a:ext uri="{FF2B5EF4-FFF2-40B4-BE49-F238E27FC236}">
                <a16:creationId xmlns:a16="http://schemas.microsoft.com/office/drawing/2014/main" id="{C0352C3E-0E5E-1797-B138-E02E569ABC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7075937"/>
      </p:ext>
    </p:extLst>
  </p:cSld>
  <p:clrMapOvr>
    <a:masterClrMapping/>
  </p:clrMapOvr>
  <mc:AlternateContent xmlns:mc="http://schemas.openxmlformats.org/markup-compatibility/2006">
    <mc:Choice xmlns:p14="http://schemas.microsoft.com/office/powerpoint/2010/main" Requires="p14">
      <p:transition spd="slow" p14:dur="2000" advTm="19283"/>
    </mc:Choice>
    <mc:Fallback>
      <p:transition spd="slow" advTm="19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72" name="Audio 71">
            <a:hlinkClick r:id="" action="ppaction://media"/>
            <a:extLst>
              <a:ext uri="{FF2B5EF4-FFF2-40B4-BE49-F238E27FC236}">
                <a16:creationId xmlns:a16="http://schemas.microsoft.com/office/drawing/2014/main" id="{25FBEDBD-886F-76D2-5C51-3E233D64B98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40393"/>
    </mc:Choice>
    <mc:Fallback xmlns="">
      <p:transition spd="slow" advTm="4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Naïve Bayes</a:t>
            </a:r>
          </a:p>
        </p:txBody>
      </p:sp>
      <p:sp>
        <p:nvSpPr>
          <p:cNvPr id="5" name="Slide Number Placeholder 4">
            <a:extLst>
              <a:ext uri="{FF2B5EF4-FFF2-40B4-BE49-F238E27FC236}">
                <a16:creationId xmlns:a16="http://schemas.microsoft.com/office/drawing/2014/main" id="{0625F71E-C33C-1774-B49D-8E737C904FAD}"/>
              </a:ext>
            </a:extLst>
          </p:cNvPr>
          <p:cNvSpPr>
            <a:spLocks noGrp="1"/>
          </p:cNvSpPr>
          <p:nvPr>
            <p:ph type="sldNum" sz="quarter" idx="12"/>
          </p:nvPr>
        </p:nvSpPr>
        <p:spPr/>
        <p:txBody>
          <a:bodyPr/>
          <a:lstStyle/>
          <a:p>
            <a:fld id="{20064C50-EA03-437B-8CE4-26DF64C76586}" type="slidenum">
              <a:rPr lang="en-US" smtClean="0"/>
              <a:t>20</a:t>
            </a:fld>
            <a:endParaRPr lang="en-US"/>
          </a:p>
        </p:txBody>
      </p:sp>
      <p:sp>
        <p:nvSpPr>
          <p:cNvPr id="6" name="TextBox 5">
            <a:extLst>
              <a:ext uri="{FF2B5EF4-FFF2-40B4-BE49-F238E27FC236}">
                <a16:creationId xmlns:a16="http://schemas.microsoft.com/office/drawing/2014/main" id="{6D075C46-F7C1-B184-C6E3-6D9CD1258623}"/>
              </a:ext>
            </a:extLst>
          </p:cNvPr>
          <p:cNvSpPr txBox="1"/>
          <p:nvPr/>
        </p:nvSpPr>
        <p:spPr>
          <a:xfrm>
            <a:off x="600075" y="1676400"/>
            <a:ext cx="3604128" cy="809452"/>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Probabilistic and Naïve </a:t>
            </a:r>
          </a:p>
          <a:p>
            <a:pPr marL="800100" lvl="1" indent="-306000">
              <a:spcBef>
                <a:spcPct val="20000"/>
              </a:spcBef>
              <a:spcAft>
                <a:spcPts val="600"/>
              </a:spcAft>
              <a:buClr>
                <a:schemeClr val="tx2"/>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MultinomialNB</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pic>
        <p:nvPicPr>
          <p:cNvPr id="12" name="Picture 11">
            <a:extLst>
              <a:ext uri="{FF2B5EF4-FFF2-40B4-BE49-F238E27FC236}">
                <a16:creationId xmlns:a16="http://schemas.microsoft.com/office/drawing/2014/main" id="{4E50641A-3D70-4605-C909-898933CB390E}"/>
              </a:ext>
            </a:extLst>
          </p:cNvPr>
          <p:cNvPicPr>
            <a:picLocks noChangeAspect="1"/>
          </p:cNvPicPr>
          <p:nvPr/>
        </p:nvPicPr>
        <p:blipFill>
          <a:blip r:embed="rId5"/>
          <a:stretch>
            <a:fillRect/>
          </a:stretch>
        </p:blipFill>
        <p:spPr>
          <a:xfrm>
            <a:off x="6005069" y="1676400"/>
            <a:ext cx="4885714" cy="4552381"/>
          </a:xfrm>
          <a:prstGeom prst="rect">
            <a:avLst/>
          </a:prstGeom>
        </p:spPr>
      </p:pic>
      <p:pic>
        <p:nvPicPr>
          <p:cNvPr id="35" name="Audio 34">
            <a:hlinkClick r:id="" action="ppaction://media"/>
            <a:extLst>
              <a:ext uri="{FF2B5EF4-FFF2-40B4-BE49-F238E27FC236}">
                <a16:creationId xmlns:a16="http://schemas.microsoft.com/office/drawing/2014/main" id="{E20EEB63-FD90-47A3-2D09-DB621B2052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9306806"/>
      </p:ext>
    </p:extLst>
  </p:cSld>
  <p:clrMapOvr>
    <a:masterClrMapping/>
  </p:clrMapOvr>
  <mc:AlternateContent xmlns:mc="http://schemas.openxmlformats.org/markup-compatibility/2006">
    <mc:Choice xmlns:p14="http://schemas.microsoft.com/office/powerpoint/2010/main" Requires="p14">
      <p:transition spd="slow" p14:dur="2000" advTm="60352"/>
    </mc:Choice>
    <mc:Fallback>
      <p:transition spd="slow" advTm="6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Decision Trees</a:t>
            </a:r>
          </a:p>
        </p:txBody>
      </p:sp>
      <p:sp>
        <p:nvSpPr>
          <p:cNvPr id="5" name="Slide Number Placeholder 4">
            <a:extLst>
              <a:ext uri="{FF2B5EF4-FFF2-40B4-BE49-F238E27FC236}">
                <a16:creationId xmlns:a16="http://schemas.microsoft.com/office/drawing/2014/main" id="{928B298A-366C-7F8A-7239-00260FBB187F}"/>
              </a:ext>
            </a:extLst>
          </p:cNvPr>
          <p:cNvSpPr>
            <a:spLocks noGrp="1"/>
          </p:cNvSpPr>
          <p:nvPr>
            <p:ph type="sldNum" sz="quarter" idx="12"/>
          </p:nvPr>
        </p:nvSpPr>
        <p:spPr/>
        <p:txBody>
          <a:bodyPr/>
          <a:lstStyle/>
          <a:p>
            <a:fld id="{20064C50-EA03-437B-8CE4-26DF64C76586}" type="slidenum">
              <a:rPr lang="en-US" smtClean="0"/>
              <a:t>21</a:t>
            </a:fld>
            <a:endParaRPr lang="en-US"/>
          </a:p>
        </p:txBody>
      </p:sp>
      <p:sp>
        <p:nvSpPr>
          <p:cNvPr id="6" name="TextBox 5">
            <a:extLst>
              <a:ext uri="{FF2B5EF4-FFF2-40B4-BE49-F238E27FC236}">
                <a16:creationId xmlns:a16="http://schemas.microsoft.com/office/drawing/2014/main" id="{200653E2-47D3-AA65-7465-0608CF4AC371}"/>
              </a:ext>
            </a:extLst>
          </p:cNvPr>
          <p:cNvSpPr txBox="1"/>
          <p:nvPr/>
        </p:nvSpPr>
        <p:spPr>
          <a:xfrm>
            <a:off x="600075" y="1676400"/>
            <a:ext cx="4339650" cy="3970318"/>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Model (Default)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Entropy Model</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Pre-pruning Model</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800100" lvl="1"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BD844173-3BA2-30A4-6D68-61DA40ED9927}"/>
              </a:ext>
            </a:extLst>
          </p:cNvPr>
          <p:cNvPicPr>
            <a:picLocks noChangeAspect="1"/>
          </p:cNvPicPr>
          <p:nvPr/>
        </p:nvPicPr>
        <p:blipFill rotWithShape="1">
          <a:blip r:embed="rId3"/>
          <a:srcRect t="597"/>
          <a:stretch/>
        </p:blipFill>
        <p:spPr>
          <a:xfrm>
            <a:off x="8172395" y="1386986"/>
            <a:ext cx="2848030" cy="2632354"/>
          </a:xfrm>
          <a:prstGeom prst="rect">
            <a:avLst/>
          </a:prstGeom>
        </p:spPr>
      </p:pic>
      <p:pic>
        <p:nvPicPr>
          <p:cNvPr id="9" name="Picture 8">
            <a:extLst>
              <a:ext uri="{FF2B5EF4-FFF2-40B4-BE49-F238E27FC236}">
                <a16:creationId xmlns:a16="http://schemas.microsoft.com/office/drawing/2014/main" id="{0E920D38-BDE5-E410-D80D-8785ECBD39AF}"/>
              </a:ext>
            </a:extLst>
          </p:cNvPr>
          <p:cNvPicPr>
            <a:picLocks noChangeAspect="1"/>
          </p:cNvPicPr>
          <p:nvPr/>
        </p:nvPicPr>
        <p:blipFill rotWithShape="1">
          <a:blip r:embed="rId4"/>
          <a:srcRect b="-285"/>
          <a:stretch/>
        </p:blipFill>
        <p:spPr>
          <a:xfrm>
            <a:off x="5132045" y="4090525"/>
            <a:ext cx="2848030" cy="2646208"/>
          </a:xfrm>
          <a:prstGeom prst="rect">
            <a:avLst/>
          </a:prstGeom>
        </p:spPr>
      </p:pic>
      <p:pic>
        <p:nvPicPr>
          <p:cNvPr id="11" name="Picture 10">
            <a:extLst>
              <a:ext uri="{FF2B5EF4-FFF2-40B4-BE49-F238E27FC236}">
                <a16:creationId xmlns:a16="http://schemas.microsoft.com/office/drawing/2014/main" id="{B56ED973-424E-2C27-5246-AABD3F09BFA2}"/>
              </a:ext>
            </a:extLst>
          </p:cNvPr>
          <p:cNvPicPr>
            <a:picLocks noChangeAspect="1"/>
          </p:cNvPicPr>
          <p:nvPr/>
        </p:nvPicPr>
        <p:blipFill rotWithShape="1">
          <a:blip r:embed="rId5"/>
          <a:srcRect/>
          <a:stretch/>
        </p:blipFill>
        <p:spPr>
          <a:xfrm>
            <a:off x="5132045" y="1386986"/>
            <a:ext cx="2848030" cy="2632354"/>
          </a:xfrm>
          <a:prstGeom prst="rect">
            <a:avLst/>
          </a:prstGeom>
        </p:spPr>
      </p:pic>
      <p:pic>
        <p:nvPicPr>
          <p:cNvPr id="13" name="Picture 12">
            <a:extLst>
              <a:ext uri="{FF2B5EF4-FFF2-40B4-BE49-F238E27FC236}">
                <a16:creationId xmlns:a16="http://schemas.microsoft.com/office/drawing/2014/main" id="{1C9A6657-25D1-E461-0DD1-8458E1A723BB}"/>
              </a:ext>
            </a:extLst>
          </p:cNvPr>
          <p:cNvPicPr>
            <a:picLocks noChangeAspect="1"/>
          </p:cNvPicPr>
          <p:nvPr/>
        </p:nvPicPr>
        <p:blipFill rotWithShape="1">
          <a:blip r:embed="rId6"/>
          <a:srcRect t="283"/>
          <a:stretch/>
        </p:blipFill>
        <p:spPr>
          <a:xfrm>
            <a:off x="8172395" y="4090525"/>
            <a:ext cx="2848030" cy="2646208"/>
          </a:xfrm>
          <a:prstGeom prst="rect">
            <a:avLst/>
          </a:prstGeom>
        </p:spPr>
      </p:pic>
    </p:spTree>
    <p:extLst>
      <p:ext uri="{BB962C8B-B14F-4D97-AF65-F5344CB8AC3E}">
        <p14:creationId xmlns:p14="http://schemas.microsoft.com/office/powerpoint/2010/main" val="1116724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K-Nearest Neighbors</a:t>
            </a:r>
          </a:p>
        </p:txBody>
      </p:sp>
      <p:sp>
        <p:nvSpPr>
          <p:cNvPr id="5" name="Slide Number Placeholder 4">
            <a:extLst>
              <a:ext uri="{FF2B5EF4-FFF2-40B4-BE49-F238E27FC236}">
                <a16:creationId xmlns:a16="http://schemas.microsoft.com/office/drawing/2014/main" id="{31844AAF-3B74-A92B-D95B-5D3243A0F404}"/>
              </a:ext>
            </a:extLst>
          </p:cNvPr>
          <p:cNvSpPr>
            <a:spLocks noGrp="1"/>
          </p:cNvSpPr>
          <p:nvPr>
            <p:ph type="sldNum" sz="quarter" idx="12"/>
          </p:nvPr>
        </p:nvSpPr>
        <p:spPr/>
        <p:txBody>
          <a:bodyPr/>
          <a:lstStyle/>
          <a:p>
            <a:fld id="{20064C50-EA03-437B-8CE4-26DF64C76586}" type="slidenum">
              <a:rPr lang="en-US" smtClean="0"/>
              <a:t>22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299410-1006-2D5E-65C9-D08924574497}"/>
                  </a:ext>
                </a:extLst>
              </p:cNvPr>
              <p:cNvSpPr txBox="1"/>
              <p:nvPr/>
            </p:nvSpPr>
            <p:spPr>
              <a:xfrm>
                <a:off x="913795" y="1948873"/>
                <a:ext cx="3499035" cy="359412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Proximity Classifier</a:t>
                </a:r>
              </a:p>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p>
              <a:p>
                <a:pPr marL="800100" lvl="1" indent="-306000">
                  <a:spcBef>
                    <a:spcPct val="20000"/>
                  </a:spcBef>
                  <a:spcAft>
                    <a:spcPts val="600"/>
                  </a:spcAft>
                  <a:buClr>
                    <a:schemeClr val="tx2"/>
                  </a:buClr>
                  <a:buSzPct val="70000"/>
                  <a:buFont typeface="Wingdings 2" charset="2"/>
                  <a:buChar char=""/>
                </a:pPr>
                <a14:m>
                  <m:oMath xmlns:m="http://schemas.openxmlformats.org/officeDocument/2006/math">
                    <m:rad>
                      <m:radPr>
                        <m:degHide m:val="on"/>
                        <m:ctrlPr>
                          <a:rPr lang="en-US"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 Search</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 </a:t>
                </a:r>
                <a14:m>
                  <m:oMath xmlns:m="http://schemas.openxmlformats.org/officeDocument/2006/math">
                    <m:r>
                      <m:rPr>
                        <m:sty m:val="p"/>
                      </m:rP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GridSearchC</m:t>
                    </m:r>
                    <m:r>
                      <m:rPr>
                        <m:sty m:val="p"/>
                      </m:rPr>
                      <a:rPr lang="en-US" b="0"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V</m:t>
                    </m:r>
                    <m:r>
                      <a:rPr lang="en-US" b="0" i="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m:t>
                    </m:r>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Limited for Text Classification</a:t>
                </a:r>
              </a:p>
              <a:p>
                <a:endParaRPr lang="en-US" dirty="0"/>
              </a:p>
              <a:p>
                <a:endParaRPr lang="en-US" dirty="0"/>
              </a:p>
            </p:txBody>
          </p:sp>
        </mc:Choice>
        <mc:Fallback xmlns="">
          <p:sp>
            <p:nvSpPr>
              <p:cNvPr id="6" name="TextBox 5">
                <a:extLst>
                  <a:ext uri="{FF2B5EF4-FFF2-40B4-BE49-F238E27FC236}">
                    <a16:creationId xmlns:a16="http://schemas.microsoft.com/office/drawing/2014/main" id="{5E299410-1006-2D5E-65C9-D08924574497}"/>
                  </a:ext>
                </a:extLst>
              </p:cNvPr>
              <p:cNvSpPr txBox="1">
                <a:spLocks noRot="1" noChangeAspect="1" noMove="1" noResize="1" noEditPoints="1" noAdjustHandles="1" noChangeArrowheads="1" noChangeShapeType="1" noTextEdit="1"/>
              </p:cNvSpPr>
              <p:nvPr/>
            </p:nvSpPr>
            <p:spPr>
              <a:xfrm>
                <a:off x="913795" y="1948873"/>
                <a:ext cx="3499035" cy="3594125"/>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15C9424-AA55-77BE-6C9F-2DF0CE2FF408}"/>
              </a:ext>
            </a:extLst>
          </p:cNvPr>
          <p:cNvPicPr>
            <a:picLocks noChangeAspect="1"/>
          </p:cNvPicPr>
          <p:nvPr/>
        </p:nvPicPr>
        <p:blipFill rotWithShape="1">
          <a:blip r:embed="rId4"/>
          <a:srcRect t="1303" r="1536"/>
          <a:stretch/>
        </p:blipFill>
        <p:spPr>
          <a:xfrm>
            <a:off x="5353461" y="1534508"/>
            <a:ext cx="2780890" cy="2556978"/>
          </a:xfrm>
          <a:prstGeom prst="rect">
            <a:avLst/>
          </a:prstGeom>
        </p:spPr>
      </p:pic>
      <p:pic>
        <p:nvPicPr>
          <p:cNvPr id="10" name="Picture 9">
            <a:extLst>
              <a:ext uri="{FF2B5EF4-FFF2-40B4-BE49-F238E27FC236}">
                <a16:creationId xmlns:a16="http://schemas.microsoft.com/office/drawing/2014/main" id="{416A3928-1ABD-BA27-FEF9-D921F3C05DFD}"/>
              </a:ext>
            </a:extLst>
          </p:cNvPr>
          <p:cNvPicPr>
            <a:picLocks noChangeAspect="1"/>
          </p:cNvPicPr>
          <p:nvPr/>
        </p:nvPicPr>
        <p:blipFill>
          <a:blip r:embed="rId5"/>
          <a:stretch>
            <a:fillRect/>
          </a:stretch>
        </p:blipFill>
        <p:spPr>
          <a:xfrm>
            <a:off x="9074982" y="2682466"/>
            <a:ext cx="1666667" cy="2800000"/>
          </a:xfrm>
          <a:prstGeom prst="rect">
            <a:avLst/>
          </a:prstGeom>
        </p:spPr>
      </p:pic>
      <p:pic>
        <p:nvPicPr>
          <p:cNvPr id="12" name="Picture 11">
            <a:extLst>
              <a:ext uri="{FF2B5EF4-FFF2-40B4-BE49-F238E27FC236}">
                <a16:creationId xmlns:a16="http://schemas.microsoft.com/office/drawing/2014/main" id="{DAC247EC-442C-446D-AB88-6B65CBCE6956}"/>
              </a:ext>
            </a:extLst>
          </p:cNvPr>
          <p:cNvPicPr>
            <a:picLocks noChangeAspect="1"/>
          </p:cNvPicPr>
          <p:nvPr/>
        </p:nvPicPr>
        <p:blipFill rotWithShape="1">
          <a:blip r:embed="rId6"/>
          <a:srcRect b="1303"/>
          <a:stretch/>
        </p:blipFill>
        <p:spPr>
          <a:xfrm>
            <a:off x="5353461" y="4216104"/>
            <a:ext cx="2780890" cy="2532724"/>
          </a:xfrm>
          <a:prstGeom prst="rect">
            <a:avLst/>
          </a:prstGeom>
        </p:spPr>
      </p:pic>
    </p:spTree>
    <p:extLst>
      <p:ext uri="{BB962C8B-B14F-4D97-AF65-F5344CB8AC3E}">
        <p14:creationId xmlns:p14="http://schemas.microsoft.com/office/powerpoint/2010/main" val="297555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p:txBody>
          <a:bodyPr/>
          <a:lstStyle/>
          <a:p>
            <a:fld id="{20064C50-EA03-437B-8CE4-26DF64C76586}" type="slidenum">
              <a:rPr lang="en-US" smtClean="0"/>
              <a:t>23</a:t>
            </a:fld>
            <a:endParaRPr lang="en-US"/>
          </a:p>
        </p:txBody>
      </p:sp>
      <p:pic>
        <p:nvPicPr>
          <p:cNvPr id="7" name="Picture 6">
            <a:extLst>
              <a:ext uri="{FF2B5EF4-FFF2-40B4-BE49-F238E27FC236}">
                <a16:creationId xmlns:a16="http://schemas.microsoft.com/office/drawing/2014/main" id="{1FC91341-B35C-2205-373A-A9EA1E1AA0B7}"/>
              </a:ext>
            </a:extLst>
          </p:cNvPr>
          <p:cNvPicPr>
            <a:picLocks noChangeAspect="1"/>
          </p:cNvPicPr>
          <p:nvPr/>
        </p:nvPicPr>
        <p:blipFill>
          <a:blip r:embed="rId3"/>
          <a:stretch>
            <a:fillRect/>
          </a:stretch>
        </p:blipFill>
        <p:spPr>
          <a:xfrm>
            <a:off x="869645" y="1434524"/>
            <a:ext cx="4733333" cy="3438095"/>
          </a:xfrm>
          <a:prstGeom prst="rect">
            <a:avLst/>
          </a:prstGeom>
        </p:spPr>
      </p:pic>
      <p:pic>
        <p:nvPicPr>
          <p:cNvPr id="9" name="Picture 8">
            <a:extLst>
              <a:ext uri="{FF2B5EF4-FFF2-40B4-BE49-F238E27FC236}">
                <a16:creationId xmlns:a16="http://schemas.microsoft.com/office/drawing/2014/main" id="{67636F28-4877-3DD2-F1AD-99F9D69D4413}"/>
              </a:ext>
            </a:extLst>
          </p:cNvPr>
          <p:cNvPicPr>
            <a:picLocks noChangeAspect="1"/>
          </p:cNvPicPr>
          <p:nvPr/>
        </p:nvPicPr>
        <p:blipFill>
          <a:blip r:embed="rId4"/>
          <a:stretch>
            <a:fillRect/>
          </a:stretch>
        </p:blipFill>
        <p:spPr>
          <a:xfrm>
            <a:off x="5662212" y="1434524"/>
            <a:ext cx="5228571" cy="5295238"/>
          </a:xfrm>
          <a:prstGeom prst="rect">
            <a:avLst/>
          </a:prstGeom>
        </p:spPr>
      </p:pic>
      <p:pic>
        <p:nvPicPr>
          <p:cNvPr id="11" name="Picture 10">
            <a:extLst>
              <a:ext uri="{FF2B5EF4-FFF2-40B4-BE49-F238E27FC236}">
                <a16:creationId xmlns:a16="http://schemas.microsoft.com/office/drawing/2014/main" id="{1E5582F9-E3FA-CA6E-0B05-2CD4B5B9E391}"/>
              </a:ext>
            </a:extLst>
          </p:cNvPr>
          <p:cNvPicPr>
            <a:picLocks noChangeAspect="1"/>
          </p:cNvPicPr>
          <p:nvPr/>
        </p:nvPicPr>
        <p:blipFill>
          <a:blip r:embed="rId5"/>
          <a:stretch>
            <a:fillRect/>
          </a:stretch>
        </p:blipFill>
        <p:spPr>
          <a:xfrm>
            <a:off x="1317265" y="5045162"/>
            <a:ext cx="3838095" cy="1304762"/>
          </a:xfrm>
          <a:prstGeom prst="rect">
            <a:avLst/>
          </a:prstGeom>
        </p:spPr>
      </p:pic>
    </p:spTree>
    <p:extLst>
      <p:ext uri="{BB962C8B-B14F-4D97-AF65-F5344CB8AC3E}">
        <p14:creationId xmlns:p14="http://schemas.microsoft.com/office/powerpoint/2010/main" val="163911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p:txBody>
          <a:bodyPr/>
          <a:lstStyle/>
          <a:p>
            <a:fld id="{20064C50-EA03-437B-8CE4-26DF64C76586}" type="slidenum">
              <a:rPr lang="en-US" smtClean="0"/>
              <a:t>24</a:t>
            </a:fld>
            <a:endParaRPr lang="en-US"/>
          </a:p>
        </p:txBody>
      </p:sp>
      <p:pic>
        <p:nvPicPr>
          <p:cNvPr id="5" name="Picture 4">
            <a:extLst>
              <a:ext uri="{FF2B5EF4-FFF2-40B4-BE49-F238E27FC236}">
                <a16:creationId xmlns:a16="http://schemas.microsoft.com/office/drawing/2014/main" id="{A92E5E32-D192-09FB-D6EC-33EB8008D47F}"/>
              </a:ext>
            </a:extLst>
          </p:cNvPr>
          <p:cNvPicPr>
            <a:picLocks noChangeAspect="1"/>
          </p:cNvPicPr>
          <p:nvPr/>
        </p:nvPicPr>
        <p:blipFill>
          <a:blip r:embed="rId3"/>
          <a:stretch>
            <a:fillRect/>
          </a:stretch>
        </p:blipFill>
        <p:spPr>
          <a:xfrm>
            <a:off x="1564240" y="2159657"/>
            <a:ext cx="4266667" cy="3438095"/>
          </a:xfrm>
          <a:prstGeom prst="rect">
            <a:avLst/>
          </a:prstGeom>
        </p:spPr>
      </p:pic>
      <p:pic>
        <p:nvPicPr>
          <p:cNvPr id="8" name="Picture 7">
            <a:extLst>
              <a:ext uri="{FF2B5EF4-FFF2-40B4-BE49-F238E27FC236}">
                <a16:creationId xmlns:a16="http://schemas.microsoft.com/office/drawing/2014/main" id="{0C3C7CF3-52B4-ED37-364A-1FE1A475F387}"/>
              </a:ext>
            </a:extLst>
          </p:cNvPr>
          <p:cNvPicPr>
            <a:picLocks noChangeAspect="1"/>
          </p:cNvPicPr>
          <p:nvPr/>
        </p:nvPicPr>
        <p:blipFill>
          <a:blip r:embed="rId4"/>
          <a:stretch>
            <a:fillRect/>
          </a:stretch>
        </p:blipFill>
        <p:spPr>
          <a:xfrm>
            <a:off x="6627907" y="2207276"/>
            <a:ext cx="4247619" cy="33904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4FBC96-1AB9-7175-3BB3-EE1036908101}"/>
                  </a:ext>
                </a:extLst>
              </p:cNvPr>
              <p:cNvSpPr txBox="1"/>
              <p:nvPr/>
            </p:nvSpPr>
            <p:spPr>
              <a:xfrm>
                <a:off x="1564241" y="5752819"/>
                <a:ext cx="2956960" cy="424540"/>
              </a:xfrm>
              <a:prstGeom prst="rect">
                <a:avLst/>
              </a:prstGeom>
              <a:noFill/>
            </p:spPr>
            <p:txBody>
              <a:bodyPr wrap="square" lIns="0" tIns="0" rIns="0" bIns="0" rtlCol="0">
                <a:spAutoFit/>
              </a:bodyPr>
              <a:lstStyle/>
              <a:p>
                <a:pPr algn="r"/>
                <a:r>
                  <a:rPr lang="en-US" dirty="0"/>
                  <a:t>Recall</a:t>
                </a:r>
                <a:r>
                  <a:rPr lang="en-US" dirty="0">
                    <a:solidFill>
                      <a:schemeClr val="tx1"/>
                    </a:solidFill>
                  </a:rPr>
                  <a:t>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FN</m:t>
                            </m:r>
                          </m:den>
                        </m:f>
                      </m:e>
                    </m:d>
                  </m:oMath>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254FBC96-1AB9-7175-3BB3-EE1036908101}"/>
                  </a:ext>
                </a:extLst>
              </p:cNvPr>
              <p:cNvSpPr txBox="1">
                <a:spLocks noRot="1" noChangeAspect="1" noMove="1" noResize="1" noEditPoints="1" noAdjustHandles="1" noChangeArrowheads="1" noChangeShapeType="1" noTextEdit="1"/>
              </p:cNvSpPr>
              <p:nvPr/>
            </p:nvSpPr>
            <p:spPr>
              <a:xfrm>
                <a:off x="1564241" y="5752819"/>
                <a:ext cx="2956960" cy="424540"/>
              </a:xfrm>
              <a:prstGeom prst="rect">
                <a:avLst/>
              </a:prstGeom>
              <a:blipFill>
                <a:blip r:embed="rId5"/>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C165E0-E784-7DAB-8AD5-DE3731ED81CE}"/>
                  </a:ext>
                </a:extLst>
              </p:cNvPr>
              <p:cNvSpPr txBox="1"/>
              <p:nvPr/>
            </p:nvSpPr>
            <p:spPr>
              <a:xfrm>
                <a:off x="1564239" y="6248400"/>
                <a:ext cx="2956961" cy="424540"/>
              </a:xfrm>
              <a:prstGeom prst="rect">
                <a:avLst/>
              </a:prstGeom>
              <a:noFill/>
            </p:spPr>
            <p:txBody>
              <a:bodyPr wrap="square" lIns="0" tIns="0" rIns="0" bIns="0" rtlCol="0">
                <a:spAutoFit/>
              </a:bodyPr>
              <a:lstStyle/>
              <a:p>
                <a:pPr algn="r"/>
                <a:r>
                  <a:rPr lang="en-US" dirty="0"/>
                  <a:t>FPR</a:t>
                </a:r>
                <a:r>
                  <a:rPr lang="en-US" dirty="0">
                    <a:solidFill>
                      <a:schemeClr val="tx1"/>
                    </a:solidFill>
                  </a:rPr>
                  <a:t>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FP</m:t>
                            </m:r>
                          </m:num>
                          <m:den>
                            <m:r>
                              <m:rPr>
                                <m:sty m:val="p"/>
                              </m:rPr>
                              <a:rPr lang="en-US" b="0" i="0" smtClean="0">
                                <a:solidFill>
                                  <a:schemeClr val="tx1"/>
                                </a:solidFill>
                                <a:latin typeface="Cambria Math" panose="02040503050406030204" pitchFamily="18" charset="0"/>
                              </a:rPr>
                              <m:t>TN</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FP</m:t>
                            </m:r>
                          </m:den>
                        </m:f>
                      </m:e>
                    </m:d>
                  </m:oMath>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1EC165E0-E784-7DAB-8AD5-DE3731ED81CE}"/>
                  </a:ext>
                </a:extLst>
              </p:cNvPr>
              <p:cNvSpPr txBox="1">
                <a:spLocks noRot="1" noChangeAspect="1" noMove="1" noResize="1" noEditPoints="1" noAdjustHandles="1" noChangeArrowheads="1" noChangeShapeType="1" noTextEdit="1"/>
              </p:cNvSpPr>
              <p:nvPr/>
            </p:nvSpPr>
            <p:spPr>
              <a:xfrm>
                <a:off x="1564239" y="6248400"/>
                <a:ext cx="2956961" cy="424540"/>
              </a:xfrm>
              <a:prstGeom prst="rect">
                <a:avLst/>
              </a:prstGeom>
              <a:blipFill>
                <a:blip r:embed="rId6"/>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049D28-5535-2BBA-8BA6-4C2AF03D352F}"/>
                  </a:ext>
                </a:extLst>
              </p:cNvPr>
              <p:cNvSpPr txBox="1"/>
              <p:nvPr/>
            </p:nvSpPr>
            <p:spPr>
              <a:xfrm>
                <a:off x="6627906" y="5752819"/>
                <a:ext cx="3379694" cy="424540"/>
              </a:xfrm>
              <a:prstGeom prst="rect">
                <a:avLst/>
              </a:prstGeom>
              <a:noFill/>
            </p:spPr>
            <p:txBody>
              <a:bodyPr wrap="square" lIns="0" tIns="0" rIns="0" bIns="0" rtlCol="0">
                <a:spAutoFit/>
              </a:bodyPr>
              <a:lstStyle/>
              <a:p>
                <a:pPr algn="r"/>
                <a:r>
                  <a:rPr lang="en-US" dirty="0">
                    <a:solidFill>
                      <a:schemeClr val="tx1"/>
                    </a:solidFill>
                  </a:rPr>
                  <a:t>Precision (PPV)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FP</m:t>
                            </m:r>
                          </m:den>
                        </m:f>
                      </m:e>
                    </m:d>
                  </m:oMath>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28049D28-5535-2BBA-8BA6-4C2AF03D352F}"/>
                  </a:ext>
                </a:extLst>
              </p:cNvPr>
              <p:cNvSpPr txBox="1">
                <a:spLocks noRot="1" noChangeAspect="1" noMove="1" noResize="1" noEditPoints="1" noAdjustHandles="1" noChangeArrowheads="1" noChangeShapeType="1" noTextEdit="1"/>
              </p:cNvSpPr>
              <p:nvPr/>
            </p:nvSpPr>
            <p:spPr>
              <a:xfrm>
                <a:off x="6627906" y="5752819"/>
                <a:ext cx="3379694" cy="424540"/>
              </a:xfrm>
              <a:prstGeom prst="rect">
                <a:avLst/>
              </a:prstGeom>
              <a:blipFill>
                <a:blip r:embed="rId7"/>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9C99E32-C0A9-A856-E3BB-523A7FD43C01}"/>
                  </a:ext>
                </a:extLst>
              </p:cNvPr>
              <p:cNvSpPr txBox="1"/>
              <p:nvPr/>
            </p:nvSpPr>
            <p:spPr>
              <a:xfrm>
                <a:off x="6627907" y="6321653"/>
                <a:ext cx="3379694" cy="424540"/>
              </a:xfrm>
              <a:prstGeom prst="rect">
                <a:avLst/>
              </a:prstGeom>
              <a:noFill/>
            </p:spPr>
            <p:txBody>
              <a:bodyPr wrap="square" lIns="0" tIns="0" rIns="0" bIns="0" rtlCol="0">
                <a:spAutoFit/>
              </a:bodyPr>
              <a:lstStyle/>
              <a:p>
                <a:pPr algn="r"/>
                <a:r>
                  <a:rPr lang="en-US" dirty="0"/>
                  <a:t>Recall</a:t>
                </a:r>
                <a:r>
                  <a:rPr lang="en-US" dirty="0">
                    <a:solidFill>
                      <a:schemeClr val="tx1"/>
                    </a:solidFill>
                  </a:rPr>
                  <a:t> (TPR) = </a:t>
                </a:r>
                <a14:m>
                  <m:oMath xmlns:m="http://schemas.openxmlformats.org/officeDocument/2006/math">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m:rPr>
                                <m:sty m:val="p"/>
                              </m:rPr>
                              <a:rPr lang="en-US" b="0" i="0" smtClean="0">
                                <a:solidFill>
                                  <a:schemeClr val="tx1"/>
                                </a:solidFill>
                                <a:latin typeface="Cambria Math" panose="02040503050406030204" pitchFamily="18" charset="0"/>
                              </a:rPr>
                              <m:t>TP</m:t>
                            </m:r>
                          </m:num>
                          <m:den>
                            <m:r>
                              <m:rPr>
                                <m:sty m:val="p"/>
                              </m:rPr>
                              <a:rPr lang="en-US" b="0" i="0" smtClean="0">
                                <a:solidFill>
                                  <a:schemeClr val="tx1"/>
                                </a:solidFill>
                                <a:latin typeface="Cambria Math" panose="02040503050406030204" pitchFamily="18" charset="0"/>
                              </a:rPr>
                              <m:t>TP</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FN</m:t>
                            </m:r>
                          </m:den>
                        </m:f>
                      </m:e>
                    </m:d>
                  </m:oMath>
                </a14:m>
                <a:endParaRPr lang="en-US" dirty="0">
                  <a:solidFill>
                    <a:schemeClr val="tx1"/>
                  </a:solidFill>
                </a:endParaRPr>
              </a:p>
            </p:txBody>
          </p:sp>
        </mc:Choice>
        <mc:Fallback xmlns="">
          <p:sp>
            <p:nvSpPr>
              <p:cNvPr id="16" name="TextBox 15">
                <a:extLst>
                  <a:ext uri="{FF2B5EF4-FFF2-40B4-BE49-F238E27FC236}">
                    <a16:creationId xmlns:a16="http://schemas.microsoft.com/office/drawing/2014/main" id="{79C99E32-C0A9-A856-E3BB-523A7FD43C01}"/>
                  </a:ext>
                </a:extLst>
              </p:cNvPr>
              <p:cNvSpPr txBox="1">
                <a:spLocks noRot="1" noChangeAspect="1" noMove="1" noResize="1" noEditPoints="1" noAdjustHandles="1" noChangeArrowheads="1" noChangeShapeType="1" noTextEdit="1"/>
              </p:cNvSpPr>
              <p:nvPr/>
            </p:nvSpPr>
            <p:spPr>
              <a:xfrm>
                <a:off x="6627907" y="6321653"/>
                <a:ext cx="3379694" cy="424540"/>
              </a:xfrm>
              <a:prstGeom prst="rect">
                <a:avLst/>
              </a:prstGeom>
              <a:blipFill>
                <a:blip r:embed="rId8"/>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359792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6C94-F00C-26A8-C8B3-B3C78FF00C45}"/>
              </a:ext>
            </a:extLst>
          </p:cNvPr>
          <p:cNvSpPr>
            <a:spLocks noGrp="1"/>
          </p:cNvSpPr>
          <p:nvPr>
            <p:ph type="title"/>
          </p:nvPr>
        </p:nvSpPr>
        <p:spPr>
          <a:xfrm>
            <a:off x="913794" y="2943775"/>
            <a:ext cx="10353762" cy="970450"/>
          </a:xfrm>
        </p:spPr>
        <p:txBody>
          <a:bodyPr/>
          <a:lstStyle/>
          <a:p>
            <a:r>
              <a:rPr lang="en-US" dirty="0"/>
              <a:t>Conclusion</a:t>
            </a:r>
          </a:p>
        </p:txBody>
      </p:sp>
      <p:sp>
        <p:nvSpPr>
          <p:cNvPr id="4" name="Slide Number Placeholder 3">
            <a:extLst>
              <a:ext uri="{FF2B5EF4-FFF2-40B4-BE49-F238E27FC236}">
                <a16:creationId xmlns:a16="http://schemas.microsoft.com/office/drawing/2014/main" id="{BC0C9891-1E43-5345-E5E3-5EA705CAFB36}"/>
              </a:ext>
            </a:extLst>
          </p:cNvPr>
          <p:cNvSpPr>
            <a:spLocks noGrp="1"/>
          </p:cNvSpPr>
          <p:nvPr>
            <p:ph type="sldNum" sz="quarter" idx="12"/>
          </p:nvPr>
        </p:nvSpPr>
        <p:spPr/>
        <p:txBody>
          <a:bodyPr/>
          <a:lstStyle/>
          <a:p>
            <a:fld id="{20064C50-EA03-437B-8CE4-26DF64C76586}" type="slidenum">
              <a:rPr lang="en-US" smtClean="0"/>
              <a:t>25</a:t>
            </a:fld>
            <a:endParaRPr lang="en-US"/>
          </a:p>
        </p:txBody>
      </p:sp>
    </p:spTree>
    <p:extLst>
      <p:ext uri="{BB962C8B-B14F-4D97-AF65-F5344CB8AC3E}">
        <p14:creationId xmlns:p14="http://schemas.microsoft.com/office/powerpoint/2010/main" val="283185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33" name="Audio 32">
            <a:hlinkClick r:id="" action="ppaction://media"/>
            <a:extLst>
              <a:ext uri="{FF2B5EF4-FFF2-40B4-BE49-F238E27FC236}">
                <a16:creationId xmlns:a16="http://schemas.microsoft.com/office/drawing/2014/main" id="{02BC96D4-C914-6A9C-2215-85B265EEA7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34610"/>
    </mc:Choice>
    <mc:Fallback xmlns="">
      <p:transition spd="slow" advTm="34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26" name="Audio 25">
            <a:hlinkClick r:id="" action="ppaction://media"/>
            <a:extLst>
              <a:ext uri="{FF2B5EF4-FFF2-40B4-BE49-F238E27FC236}">
                <a16:creationId xmlns:a16="http://schemas.microsoft.com/office/drawing/2014/main" id="{9BBAF63C-7C54-48DB-3694-877F9A28E89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44035"/>
    </mc:Choice>
    <mc:Fallback xmlns="">
      <p:transition spd="slow" advTm="4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6" name="Audio 15">
            <a:hlinkClick r:id="" action="ppaction://media"/>
            <a:extLst>
              <a:ext uri="{FF2B5EF4-FFF2-40B4-BE49-F238E27FC236}">
                <a16:creationId xmlns:a16="http://schemas.microsoft.com/office/drawing/2014/main" id="{6E053BC6-868B-A0C1-3DB6-7EBB4AB60F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20970"/>
    </mc:Choice>
    <mc:Fallback xmlns="">
      <p:transition spd="slow" advTm="2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1" name="Audio 10">
            <a:hlinkClick r:id="" action="ppaction://media"/>
            <a:extLst>
              <a:ext uri="{FF2B5EF4-FFF2-40B4-BE49-F238E27FC236}">
                <a16:creationId xmlns:a16="http://schemas.microsoft.com/office/drawing/2014/main" id="{9B58B07E-F760-4B81-998F-0E25BAE149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32145"/>
    </mc:Choice>
    <mc:Fallback xmlns="">
      <p:transition spd="slow" advTm="3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11" name="Audio 10">
            <a:hlinkClick r:id="" action="ppaction://media"/>
            <a:extLst>
              <a:ext uri="{FF2B5EF4-FFF2-40B4-BE49-F238E27FC236}">
                <a16:creationId xmlns:a16="http://schemas.microsoft.com/office/drawing/2014/main" id="{61157780-5089-B8BD-5C46-F80246877E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41890"/>
    </mc:Choice>
    <mc:Fallback xmlns="">
      <p:transition spd="slow" advTm="41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2" name="Audio 11">
            <a:hlinkClick r:id="" action="ppaction://media"/>
            <a:extLst>
              <a:ext uri="{FF2B5EF4-FFF2-40B4-BE49-F238E27FC236}">
                <a16:creationId xmlns:a16="http://schemas.microsoft.com/office/drawing/2014/main" id="{46C42282-CED1-78AD-E25E-0C08B791A0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42726"/>
    </mc:Choice>
    <mc:Fallback xmlns="">
      <p:transition spd="slow" advTm="4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15" name="Audio 14">
            <a:hlinkClick r:id="" action="ppaction://media"/>
            <a:extLst>
              <a:ext uri="{FF2B5EF4-FFF2-40B4-BE49-F238E27FC236}">
                <a16:creationId xmlns:a16="http://schemas.microsoft.com/office/drawing/2014/main" id="{5B4DB7AF-697D-8BC6-5581-09277837A6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48510"/>
    </mc:Choice>
    <mc:Fallback xmlns="">
      <p:transition spd="slow" advTm="4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367</TotalTime>
  <Words>5374</Words>
  <Application>Microsoft Office PowerPoint</Application>
  <PresentationFormat>Widescreen</PresentationFormat>
  <Paragraphs>625</Paragraphs>
  <Slides>25</Slides>
  <Notes>22</Notes>
  <HiddenSlides>0</HiddenSlides>
  <MMClips>20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Calisto MT</vt:lpstr>
      <vt:lpstr>Cambria Math</vt:lpstr>
      <vt:lpstr>circular-book</vt:lpstr>
      <vt:lpstr>Söhne</vt:lpstr>
      <vt:lpstr>source-serif-pro</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Preprocessing</vt:lpstr>
      <vt:lpstr>Methods – Data Preprocessing</vt:lpstr>
      <vt:lpstr>Methods – Pre-Training Setup</vt:lpstr>
      <vt:lpstr>Methods – Pre-Training Setup</vt:lpstr>
      <vt:lpstr>Model – Naïve Bayes</vt:lpstr>
      <vt:lpstr>Model – Decision Trees</vt:lpstr>
      <vt:lpstr>Model – K-Nearest Neighbors</vt:lpstr>
      <vt:lpstr>Compare Model Metrics</vt:lpstr>
      <vt:lpstr>Compare Model Metrics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Kiera Conway</cp:lastModifiedBy>
  <cp:revision>12</cp:revision>
  <dcterms:created xsi:type="dcterms:W3CDTF">2023-04-24T22:24:54Z</dcterms:created>
  <dcterms:modified xsi:type="dcterms:W3CDTF">2023-04-27T01:56:27Z</dcterms:modified>
</cp:coreProperties>
</file>